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y="6858000" cx="9144000"/>
  <p:notesSz cx="7086600" cy="9024925"/>
  <p:embeddedFontLst>
    <p:embeddedFont>
      <p:font typeface="Book Antiqua"/>
      <p:regular r:id="rId66"/>
      <p:bold r:id="rId67"/>
      <p:italic r:id="rId68"/>
      <p:boldItalic r:id="rId69"/>
    </p:embeddedFont>
    <p:embeddedFont>
      <p:font typeface="Arial Black"/>
      <p:regular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71" roundtripDataSignature="AMtx7mhw6uJIrppZlfk5DHg7fn1QyVHv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52129E-8C76-4167-B561-6F806C4D168F}">
  <a:tblStyle styleId="{7852129E-8C76-4167-B561-6F806C4D168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C4C136F-49F4-493D-B44D-EBF9247BADAE}" styleName="Table_1">
    <a:wholeTbl>
      <a:tcTxStyle b="off" i="off">
        <a:font>
          <a:latin typeface="Cambria"/>
          <a:ea typeface="Cambria"/>
          <a:cs typeface="Cambri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AFC"/>
          </a:solidFill>
        </a:fill>
      </a:tcStyle>
    </a:wholeTbl>
    <a:band1H>
      <a:tcTxStyle/>
      <a:tcStyle>
        <a:fill>
          <a:solidFill>
            <a:srgbClr val="CAD3F8"/>
          </a:solidFill>
        </a:fill>
      </a:tcStyle>
    </a:band1H>
    <a:band2H>
      <a:tcTxStyle/>
    </a:band2H>
    <a:band1V>
      <a:tcTxStyle/>
      <a:tcStyle>
        <a:fill>
          <a:solidFill>
            <a:srgbClr val="CAD3F8"/>
          </a:solidFill>
        </a:fill>
      </a:tcStyle>
    </a:band1V>
    <a:band2V>
      <a:tcTxStyle/>
    </a:band2V>
    <a:lastCol>
      <a:tcTxStyle b="on" i="off">
        <a:font>
          <a:latin typeface="Cambria"/>
          <a:ea typeface="Cambria"/>
          <a:cs typeface="Cambri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mbria"/>
          <a:ea typeface="Cambria"/>
          <a:cs typeface="Cambri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customschemas.google.com/relationships/presentationmetadata" Target="metadata"/><Relationship Id="rId70" Type="http://schemas.openxmlformats.org/officeDocument/2006/relationships/font" Target="fonts/ArialBlack-regular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BookAntiqua-regular.fntdata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BookAntiqua-italic.fntdata"/><Relationship Id="rId23" Type="http://schemas.openxmlformats.org/officeDocument/2006/relationships/slide" Target="slides/slide17.xml"/><Relationship Id="rId67" Type="http://schemas.openxmlformats.org/officeDocument/2006/relationships/font" Target="fonts/BookAntiqua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BookAntiqua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1"/>
            <a:ext cx="3070860" cy="451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14100" y="1"/>
            <a:ext cx="3070860" cy="451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572126"/>
            <a:ext cx="3070860" cy="4512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14100" y="8572126"/>
            <a:ext cx="3070860" cy="4512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0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0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0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0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0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0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0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1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1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2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52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3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53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4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54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5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55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6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6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7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7" name="Google Shape;507;p57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7:notes"/>
          <p:cNvSpPr txBox="1"/>
          <p:nvPr>
            <p:ph idx="12" type="sldNum"/>
          </p:nvPr>
        </p:nvSpPr>
        <p:spPr>
          <a:xfrm>
            <a:off x="4014100" y="8572126"/>
            <a:ext cx="3070860" cy="4512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8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58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9:notes"/>
          <p:cNvSpPr txBox="1"/>
          <p:nvPr>
            <p:ph idx="1" type="body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59:notes"/>
          <p:cNvSpPr/>
          <p:nvPr>
            <p:ph idx="2" type="sldImg"/>
          </p:nvPr>
        </p:nvSpPr>
        <p:spPr>
          <a:xfrm>
            <a:off x="1287463" y="676275"/>
            <a:ext cx="4511675" cy="33845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6868B8"/>
            </a:gs>
            <a:gs pos="20000">
              <a:srgbClr val="E7E7FF"/>
            </a:gs>
            <a:gs pos="100000">
              <a:srgbClr val="BABAFF"/>
            </a:gs>
          </a:gsLst>
          <a:lin ang="16200000" scaled="0"/>
        </a:gra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1"/>
          <p:cNvSpPr txBox="1"/>
          <p:nvPr>
            <p:ph type="ctrTitle"/>
          </p:nvPr>
        </p:nvSpPr>
        <p:spPr>
          <a:xfrm>
            <a:off x="685800" y="185736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1"/>
          <p:cNvSpPr txBox="1"/>
          <p:nvPr>
            <p:ph idx="1" type="subTitle"/>
          </p:nvPr>
        </p:nvSpPr>
        <p:spPr>
          <a:xfrm>
            <a:off x="2062792" y="335756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56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SzPts val="16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61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1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1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62"/>
          <p:cNvGrpSpPr/>
          <p:nvPr/>
        </p:nvGrpSpPr>
        <p:grpSpPr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32" name="Google Shape;32;p62"/>
            <p:cNvSpPr/>
            <p:nvPr/>
          </p:nvSpPr>
          <p:spPr>
            <a:xfrm flipH="1">
              <a:off x="8643420" y="1427612"/>
              <a:ext cx="53984" cy="144000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1490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62"/>
            <p:cNvSpPr/>
            <p:nvPr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392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6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85750" lvl="0" marL="457200" algn="l">
              <a:spcBef>
                <a:spcPts val="360"/>
              </a:spcBef>
              <a:spcAft>
                <a:spcPts val="0"/>
              </a:spcAft>
              <a:buSzPts val="900"/>
              <a:buChar char="🟔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🟍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✯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🟇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SzPts val="1080"/>
              <a:buChar char="🟃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2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2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2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868B8"/>
            </a:gs>
            <a:gs pos="20000">
              <a:srgbClr val="E7E7FF"/>
            </a:gs>
            <a:gs pos="100000">
              <a:srgbClr val="BABAFF"/>
            </a:gs>
          </a:gsLst>
          <a:lin ang="16200000" scaled="0"/>
        </a:gra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 txBox="1"/>
          <p:nvPr>
            <p:ph type="title"/>
          </p:nvPr>
        </p:nvSpPr>
        <p:spPr>
          <a:xfrm>
            <a:off x="722313" y="328611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4000" cap="none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3"/>
          <p:cNvSpPr txBox="1"/>
          <p:nvPr>
            <p:ph idx="1" type="body"/>
          </p:nvPr>
        </p:nvSpPr>
        <p:spPr>
          <a:xfrm>
            <a:off x="722313" y="1785926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1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r">
              <a:spcBef>
                <a:spcPts val="360"/>
              </a:spcBef>
              <a:spcAft>
                <a:spcPts val="0"/>
              </a:spcAft>
              <a:buSzPts val="10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r"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r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r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63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3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3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64"/>
          <p:cNvGrpSpPr/>
          <p:nvPr/>
        </p:nvGrpSpPr>
        <p:grpSpPr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47" name="Google Shape;47;p64"/>
            <p:cNvSpPr/>
            <p:nvPr/>
          </p:nvSpPr>
          <p:spPr>
            <a:xfrm flipH="1">
              <a:off x="8643420" y="1427612"/>
              <a:ext cx="53984" cy="144000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1490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64"/>
            <p:cNvSpPr/>
            <p:nvPr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392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6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spcBef>
                <a:spcPts val="560"/>
              </a:spcBef>
              <a:spcAft>
                <a:spcPts val="0"/>
              </a:spcAft>
              <a:buSzPts val="1400"/>
              <a:buChar char="🟔"/>
              <a:defRPr sz="2800"/>
            </a:lvl1pPr>
            <a:lvl2pPr indent="-320040" lvl="1" marL="914400" algn="l">
              <a:spcBef>
                <a:spcPts val="480"/>
              </a:spcBef>
              <a:spcAft>
                <a:spcPts val="0"/>
              </a:spcAft>
              <a:buSzPts val="1440"/>
              <a:buChar char="🟍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✯"/>
              <a:defRPr sz="2000"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🟇"/>
              <a:defRPr sz="1800"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SzPts val="1080"/>
              <a:buChar char="🟃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1" name="Google Shape;51;p6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spcBef>
                <a:spcPts val="560"/>
              </a:spcBef>
              <a:spcAft>
                <a:spcPts val="0"/>
              </a:spcAft>
              <a:buSzPts val="1400"/>
              <a:buChar char="🟔"/>
              <a:defRPr sz="2800"/>
            </a:lvl1pPr>
            <a:lvl2pPr indent="-320040" lvl="1" marL="914400" algn="l">
              <a:spcBef>
                <a:spcPts val="480"/>
              </a:spcBef>
              <a:spcAft>
                <a:spcPts val="0"/>
              </a:spcAft>
              <a:buSzPts val="1440"/>
              <a:buChar char="🟍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✯"/>
              <a:defRPr sz="2000"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🟇"/>
              <a:defRPr sz="1800"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SzPts val="1080"/>
              <a:buChar char="🟃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2" name="Google Shape;52;p64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65"/>
          <p:cNvGrpSpPr/>
          <p:nvPr/>
        </p:nvGrpSpPr>
        <p:grpSpPr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57" name="Google Shape;57;p65"/>
            <p:cNvSpPr/>
            <p:nvPr/>
          </p:nvSpPr>
          <p:spPr>
            <a:xfrm flipH="1">
              <a:off x="8643420" y="1427612"/>
              <a:ext cx="53984" cy="144000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1490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65"/>
            <p:cNvSpPr/>
            <p:nvPr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392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2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08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6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4800" lvl="0" marL="457200" algn="l">
              <a:spcBef>
                <a:spcPts val="480"/>
              </a:spcBef>
              <a:spcAft>
                <a:spcPts val="0"/>
              </a:spcAft>
              <a:buSzPts val="1200"/>
              <a:buChar char="🟔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SzPts val="1200"/>
              <a:buChar char="🟍"/>
              <a:defRPr sz="2000"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✯"/>
              <a:defRPr sz="1800"/>
            </a:lvl3pPr>
            <a:lvl4pPr indent="-289560" lvl="3" marL="1828800" algn="l">
              <a:spcBef>
                <a:spcPts val="320"/>
              </a:spcBef>
              <a:spcAft>
                <a:spcPts val="0"/>
              </a:spcAft>
              <a:buSzPts val="960"/>
              <a:buChar char="🟇"/>
              <a:defRPr sz="1600"/>
            </a:lvl4pPr>
            <a:lvl5pPr indent="-289560" lvl="4" marL="2286000" algn="l">
              <a:spcBef>
                <a:spcPts val="320"/>
              </a:spcBef>
              <a:spcAft>
                <a:spcPts val="0"/>
              </a:spcAft>
              <a:buSzPts val="960"/>
              <a:buChar char="🟃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2" name="Google Shape;62;p6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2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2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08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6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4800" lvl="0" marL="457200" algn="l">
              <a:spcBef>
                <a:spcPts val="480"/>
              </a:spcBef>
              <a:spcAft>
                <a:spcPts val="0"/>
              </a:spcAft>
              <a:buSzPts val="1200"/>
              <a:buChar char="🟔"/>
              <a:defRPr sz="2400"/>
            </a:lvl1pPr>
            <a:lvl2pPr indent="-304800" lvl="1" marL="914400" algn="l">
              <a:spcBef>
                <a:spcPts val="400"/>
              </a:spcBef>
              <a:spcAft>
                <a:spcPts val="0"/>
              </a:spcAft>
              <a:buSzPts val="1200"/>
              <a:buChar char="🟍"/>
              <a:defRPr sz="2000"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✯"/>
              <a:defRPr sz="1800"/>
            </a:lvl3pPr>
            <a:lvl4pPr indent="-289560" lvl="3" marL="1828800" algn="l">
              <a:spcBef>
                <a:spcPts val="320"/>
              </a:spcBef>
              <a:spcAft>
                <a:spcPts val="0"/>
              </a:spcAft>
              <a:buSzPts val="960"/>
              <a:buChar char="🟇"/>
              <a:defRPr sz="1600"/>
            </a:lvl4pPr>
            <a:lvl5pPr indent="-289560" lvl="4" marL="2286000" algn="l">
              <a:spcBef>
                <a:spcPts val="320"/>
              </a:spcBef>
              <a:spcAft>
                <a:spcPts val="0"/>
              </a:spcAft>
              <a:buSzPts val="960"/>
              <a:buChar char="🟃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4" name="Google Shape;64;p65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5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5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66"/>
          <p:cNvGrpSpPr/>
          <p:nvPr/>
        </p:nvGrpSpPr>
        <p:grpSpPr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69" name="Google Shape;69;p66"/>
            <p:cNvSpPr/>
            <p:nvPr/>
          </p:nvSpPr>
          <p:spPr>
            <a:xfrm flipH="1">
              <a:off x="8643420" y="1427612"/>
              <a:ext cx="53984" cy="144000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1490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66"/>
            <p:cNvSpPr/>
            <p:nvPr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392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6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6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6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6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7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7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7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8"/>
          <p:cNvSpPr txBox="1"/>
          <p:nvPr>
            <p:ph type="title"/>
          </p:nvPr>
        </p:nvSpPr>
        <p:spPr>
          <a:xfrm>
            <a:off x="3580745" y="285728"/>
            <a:ext cx="510605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3200" cap="none">
                <a:solidFill>
                  <a:schemeClr val="accent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8"/>
          <p:cNvSpPr txBox="1"/>
          <p:nvPr>
            <p:ph idx="1" type="body"/>
          </p:nvPr>
        </p:nvSpPr>
        <p:spPr>
          <a:xfrm>
            <a:off x="3575050" y="1446218"/>
            <a:ext cx="5111750" cy="4679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spcBef>
                <a:spcPts val="640"/>
              </a:spcBef>
              <a:spcAft>
                <a:spcPts val="0"/>
              </a:spcAft>
              <a:buSzPts val="1600"/>
              <a:buChar char="🟔"/>
              <a:defRPr sz="3200"/>
            </a:lvl1pPr>
            <a:lvl2pPr indent="-335280" lvl="1" marL="914400" algn="l">
              <a:spcBef>
                <a:spcPts val="560"/>
              </a:spcBef>
              <a:spcAft>
                <a:spcPts val="0"/>
              </a:spcAft>
              <a:buSzPts val="1680"/>
              <a:buChar char="🟍"/>
              <a:defRPr sz="2800"/>
            </a:lvl2pPr>
            <a:lvl3pPr indent="-320039" lvl="2" marL="1371600" algn="l">
              <a:spcBef>
                <a:spcPts val="480"/>
              </a:spcBef>
              <a:spcAft>
                <a:spcPts val="0"/>
              </a:spcAft>
              <a:buSzPts val="1440"/>
              <a:buChar char="✯"/>
              <a:defRPr sz="2400"/>
            </a:lvl3pPr>
            <a:lvl4pPr indent="-304800" lvl="3" marL="1828800" algn="l">
              <a:spcBef>
                <a:spcPts val="400"/>
              </a:spcBef>
              <a:spcAft>
                <a:spcPts val="0"/>
              </a:spcAft>
              <a:buSzPts val="1200"/>
              <a:buChar char="🟇"/>
              <a:defRPr sz="2000"/>
            </a:lvl4pPr>
            <a:lvl5pPr indent="-304800" lvl="4" marL="2286000" algn="l">
              <a:spcBef>
                <a:spcPts val="400"/>
              </a:spcBef>
              <a:spcAft>
                <a:spcPts val="0"/>
              </a:spcAft>
              <a:buSzPts val="1200"/>
              <a:buChar char="🟃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2" name="Google Shape;82;p68"/>
          <p:cNvSpPr txBox="1"/>
          <p:nvPr>
            <p:ph idx="2" type="body"/>
          </p:nvPr>
        </p:nvSpPr>
        <p:spPr>
          <a:xfrm>
            <a:off x="457201" y="285729"/>
            <a:ext cx="3008313" cy="58404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7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3" name="Google Shape;83;p68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8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8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9"/>
          <p:cNvSpPr txBox="1"/>
          <p:nvPr>
            <p:ph type="title"/>
          </p:nvPr>
        </p:nvSpPr>
        <p:spPr>
          <a:xfrm rot="5400000">
            <a:off x="5272855" y="3058285"/>
            <a:ext cx="5813528" cy="9286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2800" cap="none">
                <a:solidFill>
                  <a:schemeClr val="accent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9"/>
          <p:cNvSpPr/>
          <p:nvPr>
            <p:ph idx="2" type="pic"/>
          </p:nvPr>
        </p:nvSpPr>
        <p:spPr>
          <a:xfrm>
            <a:off x="714348" y="612777"/>
            <a:ext cx="6858048" cy="4745051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0082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l" dir="5400000" dist="50800">
              <a:srgbClr val="000000">
                <a:alpha val="49803"/>
              </a:srgbClr>
            </a:outerShdw>
          </a:effectLst>
        </p:spPr>
      </p:sp>
      <p:sp>
        <p:nvSpPr>
          <p:cNvPr id="89" name="Google Shape;89;p69"/>
          <p:cNvSpPr txBox="1"/>
          <p:nvPr>
            <p:ph idx="1" type="body"/>
          </p:nvPr>
        </p:nvSpPr>
        <p:spPr>
          <a:xfrm>
            <a:off x="714348" y="5500702"/>
            <a:ext cx="6858048" cy="928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7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90" name="Google Shape;90;p69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69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69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70"/>
          <p:cNvGrpSpPr/>
          <p:nvPr/>
        </p:nvGrpSpPr>
        <p:grpSpPr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95" name="Google Shape;95;p70"/>
            <p:cNvSpPr/>
            <p:nvPr/>
          </p:nvSpPr>
          <p:spPr>
            <a:xfrm flipH="1">
              <a:off x="8643420" y="1427612"/>
              <a:ext cx="53984" cy="144000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1490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0"/>
            <p:cNvSpPr/>
            <p:nvPr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>
              <a:gsLst>
                <a:gs pos="0">
                  <a:srgbClr val="006AED">
                    <a:alpha val="20000"/>
                  </a:srgbClr>
                </a:gs>
                <a:gs pos="100000">
                  <a:srgbClr val="006AED">
                    <a:alpha val="3921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7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0"/>
          <p:cNvSpPr txBox="1"/>
          <p:nvPr>
            <p:ph idx="1" type="body"/>
          </p:nvPr>
        </p:nvSpPr>
        <p:spPr>
          <a:xfrm rot="5400000">
            <a:off x="2157402" y="-100002"/>
            <a:ext cx="4829196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85750" lvl="0" marL="457200" algn="l">
              <a:spcBef>
                <a:spcPts val="360"/>
              </a:spcBef>
              <a:spcAft>
                <a:spcPts val="0"/>
              </a:spcAft>
              <a:buSzPts val="900"/>
              <a:buChar char="🟔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🟍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✯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🟇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SzPts val="1080"/>
              <a:buChar char="🟃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70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70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70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1"/>
          <p:cNvSpPr txBox="1"/>
          <p:nvPr>
            <p:ph type="title"/>
          </p:nvPr>
        </p:nvSpPr>
        <p:spPr>
          <a:xfrm rot="5400000">
            <a:off x="4873624" y="2616220"/>
            <a:ext cx="6154758" cy="1471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1"/>
          <p:cNvSpPr txBox="1"/>
          <p:nvPr>
            <p:ph idx="1" type="body"/>
          </p:nvPr>
        </p:nvSpPr>
        <p:spPr>
          <a:xfrm rot="5400000">
            <a:off x="723105" y="8733"/>
            <a:ext cx="6154758" cy="6686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85750" lvl="0" marL="457200" algn="l">
              <a:spcBef>
                <a:spcPts val="360"/>
              </a:spcBef>
              <a:spcAft>
                <a:spcPts val="0"/>
              </a:spcAft>
              <a:buSzPts val="900"/>
              <a:buChar char="🟔"/>
              <a:defRPr/>
            </a:lvl1pPr>
            <a:lvl2pPr indent="-297180" lvl="1" marL="914400" algn="l">
              <a:spcBef>
                <a:spcPts val="360"/>
              </a:spcBef>
              <a:spcAft>
                <a:spcPts val="0"/>
              </a:spcAft>
              <a:buSzPts val="1080"/>
              <a:buChar char="🟍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✯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🟇"/>
              <a:defRPr/>
            </a:lvl4pPr>
            <a:lvl5pPr indent="-297179" lvl="4" marL="2286000" algn="l">
              <a:spcBef>
                <a:spcPts val="360"/>
              </a:spcBef>
              <a:spcAft>
                <a:spcPts val="0"/>
              </a:spcAft>
              <a:buSzPts val="1080"/>
              <a:buChar char="🟃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71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71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71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1">
              <a:alphaModFix amt="30000"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60"/>
          <p:cNvGrpSpPr/>
          <p:nvPr/>
        </p:nvGrpSpPr>
        <p:grpSpPr>
          <a:xfrm>
            <a:off x="0" y="6570663"/>
            <a:ext cx="9144000" cy="287337"/>
            <a:chOff x="0" y="6353387"/>
            <a:chExt cx="9144000" cy="361763"/>
          </a:xfrm>
        </p:grpSpPr>
        <p:grpSp>
          <p:nvGrpSpPr>
            <p:cNvPr id="12" name="Google Shape;12;p60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3" name="Google Shape;13;p60"/>
              <p:cNvSpPr/>
              <p:nvPr/>
            </p:nvSpPr>
            <p:spPr>
              <a:xfrm>
                <a:off x="1" y="6533387"/>
                <a:ext cx="8756597" cy="180000"/>
              </a:xfrm>
              <a:custGeom>
                <a:rect b="b" l="l" r="r" t="t"/>
                <a:pathLst>
                  <a:path extrusionOk="0" h="177288" w="7867650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4DAC">
                      <a:alpha val="74901"/>
                    </a:srgbClr>
                  </a:gs>
                  <a:gs pos="25000">
                    <a:srgbClr val="004DAC">
                      <a:alpha val="74901"/>
                    </a:srgbClr>
                  </a:gs>
                  <a:gs pos="100000">
                    <a:srgbClr val="CAD3F8">
                      <a:alpha val="49803"/>
                    </a:srgbClr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60"/>
              <p:cNvSpPr/>
              <p:nvPr/>
            </p:nvSpPr>
            <p:spPr>
              <a:xfrm flipH="1" rot="10800000">
                <a:off x="1" y="6353387"/>
                <a:ext cx="8756597" cy="180000"/>
              </a:xfrm>
              <a:custGeom>
                <a:rect b="b" l="l" r="r" t="t"/>
                <a:pathLst>
                  <a:path extrusionOk="0" h="177288" w="7867650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5DCF">
                      <a:alpha val="74901"/>
                    </a:srgbClr>
                  </a:gs>
                  <a:gs pos="25000">
                    <a:srgbClr val="005DCF">
                      <a:alpha val="74901"/>
                    </a:srgbClr>
                  </a:gs>
                  <a:gs pos="100000">
                    <a:srgbClr val="CAD3F8">
                      <a:alpha val="49803"/>
                    </a:srgbClr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15;p60"/>
            <p:cNvGrpSpPr/>
            <p:nvPr/>
          </p:nvGrpSpPr>
          <p:grpSpPr>
            <a:xfrm>
              <a:off x="8640763" y="6355385"/>
              <a:ext cx="503237" cy="359765"/>
              <a:chOff x="8640763" y="6355385"/>
              <a:chExt cx="503237" cy="359765"/>
            </a:xfrm>
          </p:grpSpPr>
          <p:sp>
            <p:nvSpPr>
              <p:cNvPr id="16" name="Google Shape;16;p60"/>
              <p:cNvSpPr/>
              <p:nvPr/>
            </p:nvSpPr>
            <p:spPr>
              <a:xfrm flipH="1">
                <a:off x="8640763" y="6355385"/>
                <a:ext cx="249237" cy="359765"/>
              </a:xfrm>
              <a:prstGeom prst="chevron">
                <a:avLst>
                  <a:gd fmla="val 50000" name="adj"/>
                </a:avLst>
              </a:prstGeom>
              <a:gradFill>
                <a:gsLst>
                  <a:gs pos="0">
                    <a:srgbClr val="006AED">
                      <a:alpha val="60000"/>
                    </a:srgbClr>
                  </a:gs>
                  <a:gs pos="100000">
                    <a:schemeClr val="accent1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60"/>
              <p:cNvSpPr/>
              <p:nvPr/>
            </p:nvSpPr>
            <p:spPr>
              <a:xfrm flipH="1">
                <a:off x="8767763" y="6355385"/>
                <a:ext cx="249237" cy="359765"/>
              </a:xfrm>
              <a:prstGeom prst="chevron">
                <a:avLst>
                  <a:gd fmla="val 50000" name="adj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005DCF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60"/>
              <p:cNvSpPr/>
              <p:nvPr/>
            </p:nvSpPr>
            <p:spPr>
              <a:xfrm flipH="1">
                <a:off x="8894763" y="6355385"/>
                <a:ext cx="249237" cy="359765"/>
              </a:xfrm>
              <a:prstGeom prst="chevron">
                <a:avLst>
                  <a:gd fmla="val 50000" name="adj"/>
                </a:avLst>
              </a:prstGeom>
              <a:gradFill>
                <a:gsLst>
                  <a:gs pos="0">
                    <a:srgbClr val="005DCF"/>
                  </a:gs>
                  <a:gs pos="100000">
                    <a:srgbClr val="002552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" name="Google Shape;19;p6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" name="Google Shape;20;p6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🟔"/>
              <a:defRPr b="0" i="0" sz="3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33528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🟍"/>
              <a:defRPr b="0" i="0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-320039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Noto Sans Symbols"/>
              <a:buChar char="✯"/>
              <a:defRPr b="0" i="0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-3048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 Symbols"/>
              <a:buChar char="🟇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-3048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 Symbols"/>
              <a:buChar char="🟃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21" name="Google Shape;21;p60"/>
          <p:cNvSpPr txBox="1"/>
          <p:nvPr>
            <p:ph idx="10" type="dt"/>
          </p:nvPr>
        </p:nvSpPr>
        <p:spPr>
          <a:xfrm>
            <a:off x="0" y="6570663"/>
            <a:ext cx="1643063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60"/>
          <p:cNvSpPr txBox="1"/>
          <p:nvPr>
            <p:ph idx="11" type="ftr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60"/>
          <p:cNvSpPr txBox="1"/>
          <p:nvPr>
            <p:ph idx="12" type="sldNum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19.jpg"/><Relationship Id="rId6" Type="http://schemas.openxmlformats.org/officeDocument/2006/relationships/image" Target="../media/image8.png"/><Relationship Id="rId7" Type="http://schemas.openxmlformats.org/officeDocument/2006/relationships/image" Target="../media/image14.jpg"/><Relationship Id="rId8" Type="http://schemas.openxmlformats.org/officeDocument/2006/relationships/image" Target="../media/image4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28.jpg"/><Relationship Id="rId5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Relationship Id="rId4" Type="http://schemas.openxmlformats.org/officeDocument/2006/relationships/image" Target="../media/image33.jpg"/><Relationship Id="rId5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Relationship Id="rId4" Type="http://schemas.openxmlformats.org/officeDocument/2006/relationships/image" Target="../media/image18.jpg"/><Relationship Id="rId5" Type="http://schemas.openxmlformats.org/officeDocument/2006/relationships/image" Target="../media/image5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26.jpg"/><Relationship Id="rId5" Type="http://schemas.openxmlformats.org/officeDocument/2006/relationships/image" Target="../media/image32.jpg"/><Relationship Id="rId6" Type="http://schemas.openxmlformats.org/officeDocument/2006/relationships/image" Target="../media/image62.jpg"/><Relationship Id="rId7" Type="http://schemas.openxmlformats.org/officeDocument/2006/relationships/image" Target="../media/image2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jpg"/><Relationship Id="rId4" Type="http://schemas.openxmlformats.org/officeDocument/2006/relationships/image" Target="../media/image4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Relationship Id="rId4" Type="http://schemas.openxmlformats.org/officeDocument/2006/relationships/image" Target="../media/image4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jpg"/><Relationship Id="rId4" Type="http://schemas.openxmlformats.org/officeDocument/2006/relationships/image" Target="../media/image37.jpg"/><Relationship Id="rId5" Type="http://schemas.openxmlformats.org/officeDocument/2006/relationships/image" Target="../media/image4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9.jpg"/><Relationship Id="rId4" Type="http://schemas.openxmlformats.org/officeDocument/2006/relationships/image" Target="../media/image49.jpg"/><Relationship Id="rId5" Type="http://schemas.openxmlformats.org/officeDocument/2006/relationships/image" Target="../media/image38.jpg"/><Relationship Id="rId6" Type="http://schemas.openxmlformats.org/officeDocument/2006/relationships/image" Target="../media/image50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5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3.jpg"/><Relationship Id="rId4" Type="http://schemas.openxmlformats.org/officeDocument/2006/relationships/image" Target="../media/image60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6.jpg"/><Relationship Id="rId4" Type="http://schemas.openxmlformats.org/officeDocument/2006/relationships/image" Target="../media/image53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2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8.jpg"/><Relationship Id="rId4" Type="http://schemas.openxmlformats.org/officeDocument/2006/relationships/image" Target="../media/image61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4.jpg"/><Relationship Id="rId4" Type="http://schemas.openxmlformats.org/officeDocument/2006/relationships/image" Target="../media/image6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7.jpg"/><Relationship Id="rId4" Type="http://schemas.openxmlformats.org/officeDocument/2006/relationships/image" Target="../media/image65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P00646_" id="112" name="Google Shape;1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8992" y="3357562"/>
            <a:ext cx="2128141" cy="199106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142844" y="2143116"/>
            <a:ext cx="8858311" cy="10096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 Black"/>
              </a:rPr>
              <a:t>NDOMBO BERTRAND-ASSISTENCIA TECNICA, LDA</a:t>
            </a:r>
          </a:p>
        </p:txBody>
      </p:sp>
      <p:sp>
        <p:nvSpPr>
          <p:cNvPr id="114" name="Google Shape;114;p1"/>
          <p:cNvSpPr/>
          <p:nvPr/>
        </p:nvSpPr>
        <p:spPr>
          <a:xfrm>
            <a:off x="2928926" y="1071546"/>
            <a:ext cx="3311525" cy="1538287"/>
          </a:xfrm>
          <a:prstGeom prst="rect">
            <a:avLst/>
          </a:prstGeom>
        </p:spPr>
      </p:sp>
      <p:sp>
        <p:nvSpPr>
          <p:cNvPr id="115" name="Google Shape;115;p1"/>
          <p:cNvSpPr/>
          <p:nvPr/>
        </p:nvSpPr>
        <p:spPr>
          <a:xfrm>
            <a:off x="3714744" y="4071942"/>
            <a:ext cx="150019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N.B.A.T</a:t>
            </a:r>
            <a:endParaRPr b="0" i="0" sz="36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0070C0"/>
                </a:solidFill>
              </a:rPr>
              <a:t>EMPRESSA</a:t>
            </a:r>
            <a:endParaRPr/>
          </a:p>
        </p:txBody>
      </p:sp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323850" y="1196975"/>
            <a:ext cx="8496300" cy="5040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rPr b="1" lang="en-US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NDOMBO BERTRAND – ASSISTENCIA TECNICA, LDA abreviada em ( N.B.A.T) é uma empressa de prestaçöes de serviços de apoio as empresas, separado em 17 ramos com um só objectivo: oferecer melhores serviços  e  ser melhor   entre os melhores.</a:t>
            </a:r>
            <a:endParaRPr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b="1"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b="1"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b="1"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b="1"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Program Files\Microsoft Office\CLIPART\PUB60COR\HH00685_.WMF" id="122" name="Google Shape;1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24" y="3071810"/>
            <a:ext cx="1643074" cy="148717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>
            <a:off x="468313" y="549275"/>
            <a:ext cx="8207375" cy="792163"/>
          </a:xfrm>
          <a:prstGeom prst="rect">
            <a:avLst/>
          </a:prstGeom>
        </p:spPr>
      </p:sp>
      <p:pic>
        <p:nvPicPr>
          <p:cNvPr descr="C:\Program Files\Microsoft Office\CLIPART\PUB60COR\PE03453_.WMF" id="124" name="Google Shape;12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143767" y="3028586"/>
            <a:ext cx="1071570" cy="15527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\Microsoft Office\CLIPART\PUB60COR\BL00269_.WMF" id="125" name="Google Shape;12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3800" y="4652963"/>
            <a:ext cx="2052638" cy="1439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\Microsoft Office\CLIPART\PUB60COR\BOAT.WMF" id="126" name="Google Shape;12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04514" y="3071810"/>
            <a:ext cx="1510458" cy="1554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\Microsoft Office\CLIPART\PUB60COR\IN00233_.WMF" id="127" name="Google Shape;127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1050" y="4724400"/>
            <a:ext cx="18859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 txBox="1"/>
          <p:nvPr>
            <p:ph type="title"/>
          </p:nvPr>
        </p:nvSpPr>
        <p:spPr>
          <a:xfrm>
            <a:off x="827584" y="332656"/>
            <a:ext cx="74676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70C0"/>
                </a:solidFill>
              </a:rPr>
              <a:t>NOSSOS CLIENTES </a:t>
            </a:r>
            <a:endParaRPr sz="2800">
              <a:solidFill>
                <a:srgbClr val="0070C0"/>
              </a:solidFill>
            </a:endParaRPr>
          </a:p>
        </p:txBody>
      </p:sp>
      <p:pic>
        <p:nvPicPr>
          <p:cNvPr descr="https://webaccess.pluspetrol.net/CookieAuth.dll?GetPic?formdir=2&amp;image=lgntop.gif" id="133" name="Google Shape;133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5875" y="1484313"/>
            <a:ext cx="3168650" cy="1095375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ggGDhIIBwgVExQVGBYWFhgVFBUSFxUdFiUhFR8ZGxUfJyYqIyUjHhweIzskJigtLCwsISUxNTAqNiYsOCoBCQoKDgwOGg8PGTUkHCI1MTA1MTE1MiwtMDIsMywpMzIsLDUxLCwpNSw0LywsKiw0KyksLikvKSksNDQtLCw0Nf/AABEIAH4AuwMBIgACEQEDEQH/xAAbAAEBAAMBAQEAAAAAAAAAAAAABwQFBgEDAv/EADMQAAIBBAIBAwIEBAYDAAAAAAABAgMEBREGEiEHMUETIiNRYXFSgaGxMjOCkdHwFRYX/8QAGgEBAAMBAQEAAAAAAAAAAAAAAAECBAMFB//EACkRAAICAQIGAQMFAAAAAAAAAAABAhEDEiEEBRMxQVFhFJHwFSJxgaH/2gAMAwEAAhEDEQA/AODAB4J9bAAAAAAAAAAAAAAAAAAAAAAAAAAAAAAAAAAAAAAAAAAAAAAAAAAAAAAAAAAAAAAAAAAAAAAAAAAAAAAAAAAAAAAAAAAAAAAAAAAAAAAAAAPQdT6Z460yuThbX9vGpBwqNxktrwto2fJvTPOVb2vPEYlKi5fh9Z04rWl7JyOixScdSMM+OxY83Rm62u20l6ODBTuZcVs8Jg6FWeOhTuN0o1JLTlvT3uSPjwHi+LtbCtyTklup0tPpGS34j7yS/OUtRX7P8y3RerT/AGcP1PF0XmSffSl5b+CbgoHqbxSysoUM5gqSVvVik1Baim/ujL/Uv6r9TIoYLGS4xLJysYfW0/xNfd/mdff9vA6Ltr1uWXMsbxQyJP8Ac1H5T+SbHoj7lH9XsFjMLG0eMsoUu/1e3Ra3rprf7bZSMG4uXo05eJjjywxNbzv/ABWTgHSendha5PKUbW+oRqQl33GS2nqLa/qd1huMYa4zt9YVcbTdKFOm4Qcfti3120v12Xhic0mvdGfieYQ4ecoSTdR1f7RIdAtlXE4ynNwj6ezkk2tr6Gn8bX3Gr5XxbA2GUx1C0tIx+tPVWlvcXHwk3H435X66Lvh2ldmbHzjHOWnS+zfdPsr8PYk4Ov8AVPGWWIyCt8dbRpw+lB9YrS23LybjHYLGVeM1cnOxg6yU9VNfctT0vP7HPpPU4+jW+PgsWPLTqbS+5ONAst9ZcY49j7W/vOOKs6saafSCb249m3tn6wGP4nzOnXpUONyodEvulDo/u3rrJP3WvY6fT71e5jfOEovJ03pTq9vdeyMDRROJZjiVZW2IveP968pRpSqOMGnKT69t738r4N5yu74XxK4Vjd8aU24Ke4RhrTbjry1/CVWFOOrUjrPmUo5el0pX47bpee5HxorONw/GOO4alnMti/rOp1k9rs9zb1FJvSSX9jzj+Z4NyG5hjaPGukqm1FyhDW0nLT0/yTJ6HZOStkPmm0pRxScY2m9vHfyScFdwnCsPQzd3jqtlGdJUoVKcZ/f17Nb0/wB9/wAjF51wbHX1r/5ri1GKVPsqkILSag2pNR/ii09r8v28nw8tLYjzfC8scbTSdb+N1aslh4UXO4PG0OOW2Ro2UI1pOn2ml9z323t/yJ0cpwcDdw3Ex4iLcVVNr7HT+nOXssHkYXmRr9IKM03qUvLWl4SbMrk3PcrUva88Rmqv0XL8Pq5RWvHsmkzjgSsklHSisuDxTzdaSt1VOq9lPzvKsTyLFWmMu8x+L2outKUKjcUk+0m+vlr9PdmbnfUzj2PpU8Vi8bC7oKKTUtwhHr4S1KPl+N7JGC/XkZFyjBsm20m3V0rf8U9vG5W7H1C45yGzrYjMW0bOn1UYKPaovO3uKjHw4vT/AOs+OAz3Fnh1x/M5br5mpdI1d6U3JNPo/fSft7MlQH1EvK+CHyjDTUZNK1Lv2a9Wm/5O5zWL4FRtqlTE5erOso/hxl303+T/AA1/c6vk+a4Jy1UlkszJfS7dfpxqx/xa3vdN/wAKI2As1WtK3Ly5apOMnllcbp2r3peikY+twvjl/aX2Iy05RTqfVc1NqKcWo6XRPy/HybDEczwVrm73KVcglSqU6cYS6VPua67Wuu/GvlEnAWdrsl7InyvHO9c5Ntab27Xfr8RYK2d4xVlKp/71ex229RnNJb86S+l7GFzLnuFr17Cvjajru3qKc5dZRfVaTW5Jbb9/bRLAS+Ik1VFYcoxRkpOTdX68qvCRWuQ3vp9yyrG/v8tUhPoo6iqkfC8ra6S8rfwzFz/KOMYzDz4/x65lV7+FtT8bkpuUnJR/2SJeCHnbvZbkw5VCOlOcnGLtJtVt/RXcj6o22Ix9rSwNxTq1oxpwqRnCrpJR02n9vs1r3Z7x31TtMzSr2/K6lKkmlGKpxrfcpJqW9OXt4+USEE/UTuyr5Lwzg4723d+e9/mxteOXVvj8hbXNepqnCtTlKWm9Ri096Xn2/Q3fqhnMfyC+hdYu4VSCoxi2lKOmpTetSS+GjjwclN6dJ6EuGi80c17pV8blUxfKOK5rEUsHn7qVF01FPSnvcPaUZRjJeV8Nf8nuD/8AnWAuIZC1zNSU4b691Ua21relTXw2SoHTrva0tjC+VQ/co5JJSttJqt+/gq+F5/hp5m6yt1cunSlShTpuUJNy6NfEU/fy/JpOH88hx7IV41qu7WvVnJvTfTbeqiXv7a2tb1+qRwYI68tmX/S8FSi7ppL7dq+Spc/5Txu/xixmCu4vrUi1BQqRSXlvXZJfPsS0Apkm5u2aeE4SPCw0Rbe9799wAChrAAAAAAAAAAAAAAAAAAAAAAAAAAAAAAAAAAAAAAAAAAAAAAAAAAAAAAAAAAAAAAAAAAAAAAAAAAAAAAAAAAAAAAAAAAAAAAAAAAAAAAAAAP/Z" id="134" name="Google Shape;134;p3"/>
          <p:cNvSpPr/>
          <p:nvPr/>
        </p:nvSpPr>
        <p:spPr>
          <a:xfrm>
            <a:off x="603250" y="-487363"/>
            <a:ext cx="1524000" cy="1028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jpg;base64,/9j/4AAQSkZJRgABAQAAAQABAAD/2wCEAAkGBggGDhIIBwgVExQVGBYWFhgVFBUSFxUdFiUhFR8ZGxUfJyYqIyUjHhweIzskJigtLCwsISUxNTAqNiYsOCoBCQoKDgwOGg8PGTUkHCI1MTA1MTE1MiwtMDIsMywpMzIsLDUxLCwpNSw0LywsKiw0KyksLikvKSksNDQtLCw0Nf/AABEIAH4AuwMBIgACEQEDEQH/xAAbAAEBAAMBAQEAAAAAAAAAAAAABwQFBgEDAv/EADMQAAIBBAIBAwIEBAYDAAAAAAABAgMEBREGEiEHMUETIiNRYXFSgaGxMjOCkdHwFRYX/8QAGgEBAAMBAQEAAAAAAAAAAAAAAAECBAMFB//EACkRAAICAQIGAQMFAAAAAAAAAAABAhEDEiEEBRMxQVFhFJHwFSJxgaH/2gAMAwEAAhEDEQA/AODAB4J9bAAAAAAAAAAAAAAAAAAAAAAAAAAAAAAAAAAAAAAAAAAAAAAAAAAAAAAAAAAAAAAAAAAAAAAAAAAAAAAAAAAAAAAAAAAAAAAAAAAAAAAAAAPQdT6Z460yuThbX9vGpBwqNxktrwto2fJvTPOVb2vPEYlKi5fh9Z04rWl7JyOixScdSMM+OxY83Rm62u20l6ODBTuZcVs8Jg6FWeOhTuN0o1JLTlvT3uSPjwHi+LtbCtyTklup0tPpGS34j7yS/OUtRX7P8y3RerT/AGcP1PF0XmSffSl5b+CbgoHqbxSysoUM5gqSVvVik1Baim/ujL/Uv6r9TIoYLGS4xLJysYfW0/xNfd/mdff9vA6Ltr1uWXMsbxQyJP8Ac1H5T+SbHoj7lH9XsFjMLG0eMsoUu/1e3Ra3rprf7bZSMG4uXo05eJjjywxNbzv/ABWTgHSendha5PKUbW+oRqQl33GS2nqLa/qd1huMYa4zt9YVcbTdKFOm4Qcfti3120v12Xhic0mvdGfieYQ4ecoSTdR1f7RIdAtlXE4ynNwj6ezkk2tr6Gn8bX3Gr5XxbA2GUx1C0tIx+tPVWlvcXHwk3H435X66Lvh2ldmbHzjHOWnS+zfdPsr8PYk4Ov8AVPGWWIyCt8dbRpw+lB9YrS23LybjHYLGVeM1cnOxg6yU9VNfctT0vP7HPpPU4+jW+PgsWPLTqbS+5ONAst9ZcY49j7W/vOOKs6saafSCb249m3tn6wGP4nzOnXpUONyodEvulDo/u3rrJP3WvY6fT71e5jfOEovJ03pTq9vdeyMDRROJZjiVZW2IveP968pRpSqOMGnKT69t738r4N5yu74XxK4Vjd8aU24Ke4RhrTbjry1/CVWFOOrUjrPmUo5el0pX47bpee5HxorONw/GOO4alnMti/rOp1k9rs9zb1FJvSSX9jzj+Z4NyG5hjaPGukqm1FyhDW0nLT0/yTJ6HZOStkPmm0pRxScY2m9vHfyScFdwnCsPQzd3jqtlGdJUoVKcZ/f17Nb0/wB9/wAjF51wbHX1r/5ri1GKVPsqkILSag2pNR/ii09r8v28nw8tLYjzfC8scbTSdb+N1aslh4UXO4PG0OOW2Ro2UI1pOn2ml9z323t/yJ0cpwcDdw3Ex4iLcVVNr7HT+nOXssHkYXmRr9IKM03qUvLWl4SbMrk3PcrUva88Rmqv0XL8Pq5RWvHsmkzjgSsklHSisuDxTzdaSt1VOq9lPzvKsTyLFWmMu8x+L2outKUKjcUk+0m+vlr9PdmbnfUzj2PpU8Vi8bC7oKKTUtwhHr4S1KPl+N7JGC/XkZFyjBsm20m3V0rf8U9vG5W7H1C45yGzrYjMW0bOn1UYKPaovO3uKjHw4vT/AOs+OAz3Fnh1x/M5br5mpdI1d6U3JNPo/fSft7MlQH1EvK+CHyjDTUZNK1Lv2a9Wm/5O5zWL4FRtqlTE5erOso/hxl303+T/AA1/c6vk+a4Jy1UlkszJfS7dfpxqx/xa3vdN/wAKI2As1WtK3Ly5apOMnllcbp2r3peikY+twvjl/aX2Iy05RTqfVc1NqKcWo6XRPy/HybDEczwVrm73KVcglSqU6cYS6VPua67Wuu/GvlEnAWdrsl7InyvHO9c5Ntab27Xfr8RYK2d4xVlKp/71ex229RnNJb86S+l7GFzLnuFr17Cvjajru3qKc5dZRfVaTW5Jbb9/bRLAS+Ik1VFYcoxRkpOTdX68qvCRWuQ3vp9yyrG/v8tUhPoo6iqkfC8ra6S8rfwzFz/KOMYzDz4/x65lV7+FtT8bkpuUnJR/2SJeCHnbvZbkw5VCOlOcnGLtJtVt/RXcj6o22Ix9rSwNxTq1oxpwqRnCrpJR02n9vs1r3Z7x31TtMzSr2/K6lKkmlGKpxrfcpJqW9OXt4+USEE/UTuyr5Lwzg4723d+e9/mxteOXVvj8hbXNepqnCtTlKWm9Ri096Xn2/Q3fqhnMfyC+hdYu4VSCoxi2lKOmpTetSS+GjjwclN6dJ6EuGi80c17pV8blUxfKOK5rEUsHn7qVF01FPSnvcPaUZRjJeV8Nf8nuD/8AnWAuIZC1zNSU4b691Ua21relTXw2SoHTrva0tjC+VQ/co5JJSttJqt+/gq+F5/hp5m6yt1cunSlShTpuUJNy6NfEU/fy/JpOH88hx7IV41qu7WvVnJvTfTbeqiXv7a2tb1+qRwYI68tmX/S8FSi7ppL7dq+Spc/5Txu/xixmCu4vrUi1BQqRSXlvXZJfPsS0Apkm5u2aeE4SPCw0Rbe9799wAChrAAAAAAAAAAAAAAAAAAAAAAAAAAAAAAAAAAAAAAAAAAAAAAAAAAAAAAAAAAAAAAAAAAAAAAAAAAAAAAAAAAAAAAAAAAAAAAAAAAAAAAAAAP/Z" id="135" name="Google Shape;135;p3"/>
          <p:cNvSpPr/>
          <p:nvPr/>
        </p:nvSpPr>
        <p:spPr>
          <a:xfrm>
            <a:off x="603250" y="-487363"/>
            <a:ext cx="1524000" cy="1028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transnationale.org/upload/halliburton.gif" id="136" name="Google Shape;1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113" y="3644900"/>
            <a:ext cx="2238375" cy="1512888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BDAAkGBwgHBgkIBwgKCgkLDRYPDQwMDRsUFRAWIB0iIiAdHx8kKDQsJCYxJx8fLT0tMTU3Ojo6Iys/RD84QzQ5Ojf/2wBDAQoKCg0MDRoPDxo3JR8lNzc3Nzc3Nzc3Nzc3Nzc3Nzc3Nzc3Nzc3Nzc3Nzc3Nzc3Nzc3Nzc3Nzc3Nzc3Nzc3Nzf/wAARCACQAIcDASIAAhEBAxEB/8QAHAABAAIDAQEBAAAAAAAAAAAAAAYHAwQFAgEI/8QAPhAAAQMDAQQHBAcHBQEAAAAAAQACAwQFEQYSEyExByJBUXGBkTJhobIUIzVCQ3SSFlJjcnOi0RUzNGLB8f/EABoBAQACAwEAAAAAAAAAAAAAAAACAwQFBgH/xAAuEQACAgIBAgIJBAMAAAAAAAAAAQIDBBEFEjEhYSIyM0FRcYGRsQYTNOEjwdH/2gAMAwEAAhEDEQA/ALxREQBERAEREAREQBERAEREAREQBERAEREAREQBEXC1Zqej0zQCoqg6SSRxbDCw9Z5HPnyA7SpRi5vpj3PJSUVtncymVAbHrDUlyuFJvNNuit9RIG7/AK/VafvZxy8gF09M6yhvM1zM8UdFT0UjYw+WYdYku4nOAPZ5KyVFkd79xXG6EiWIsbZY3RiRr2lhGQ8HgR35WGmuVDVue2lrKeZzPbEUrXFvjg8FVplm0bSLFHUQytLo5WPDeZa4EBeRWUpAIqYcE4B3g4lNMbRnRYW1VO4Sls8Z3RxJh46nj3eax0lxoq3a+h1cE+z7W6kD8eOCmmNo2kWvJW0sbJHyVMLWR+25zwA3x7llhmjmjbJC9r2OGWuacgj3FNMbR7REXh6EREAREQHwqqul4bvUFjqKppdQjg8cwcPBcPNuFapXA1O2w1sTbXfXxhsw249txbgjhkO7Cr8afRYnrZRkJODTejr01TTVEMc1PNHJFIAWOY4EOB5YVNaX07Q3yLU01dvS+lL3QhjyA13XO1jt5Dn71NLP0cWm33KmuNLX1kghkEsTdpmyT7yG8V2rPpK32eO4spX1BFwzvt48HGdrlw4e0e9WRthSpKEn46/JCVcrelyXYqSS51rejSmpWyPED7hJE/B+4GB4Z4ZJPkupT2a7xXW0V1m0vNbRTvaJJG1QkEzCRknlzGc4559ysCl0RZ4LBNZC2aWkkl3uZH9dr8AZBAGMYHxWjaejqgttfT1TLjcJRTSCSKF8g2GkcuAH+FkPLr1LXn9d/J/kpWPPa35EKdVfsdX6vtTcRsqINql7PaOG48GyH9K1L5af9K0VpotaI6ipqX1BOPZLg3Z9Ghqs7UeiLTqKujrK81DZWRiP6l4aHNBJ48D3lbWotL0GoIaSKsdMxlK/ajELg3sA45B4cFGOZBOL+/0WiTx5tSX2+5XOurHFpq32+2UdRUfR7hUF9ZLI/O25uyATw5dYnB7vcs+qbTR6R1Rp+bTzXQyyvDJIg8nbG01vHJ+8HEKxtQ2Gg1DQfQ7jGXMDtpj2HDmO7wVxbJ0f2y03COvkqKuunh/2TUvBEeOWAB2dncowyo9K6n4+O18dns6JdXor4fQhti07Q6g1jqeC4bwwxVEjwyN+yC8yPAcccyOOPEru9Cs0jrJXQOcTHFU9RvY3LQTjz4+qklDYrVYK+43YVD4nVpLpnTytDG5cXcOAxxPetXQdJYKOGui05WyVce+G+e920A7HIHAB4d2V5bep1yXu8P7Pa6XCab7+P9ErREWCZgREQBERAFXHSf8AaVF/RPzKx1XHSf8AaVF/RPzLN4/26NZy/wDEl9PyRWguNbb3bVFVSw+5juHpyUjoekStpsNuFPHUtHNzTsO/wfgoe92yFzqufnxW6sx6rfWRzuLkX1v0JNFyWzX2n69zWPq/okp4bFSNj+72fipPHIyVgkie17HDIc05B81+YHF0r8MBJPDAGV17LJera/eW+tmou0hsmAfFvI+YWBbxcX4wl9zfQ5LoX+U/RWV4mnigjMk8rI2Dm57gAPVVUNa340ghfUxbwc5mwgOP/nwXEq6yprZN5VzyzP75Hl3/AMVNfG2P1mkV3c3TH2a2WZc9cWiiBbA99XIOyEdX9R4emVELtr+81O02hZFRMPIgbb/U8Pgo54r4QD2LOrwKYd1v5mst5bIs9+vkc25TVlxl3tdUzVEn70ry7HhnkrK6Go93bbkD21DflUEdGD2KxeipgZQV+O2dvyrzPSWO0vIyOMvc8hJ+ZOkRFoDpgiIgCIiAKt+lAgXKiyQPqDz/AJlY5UT1fdNN01XBQ6jpd4JYy9kpi2gzjjmOsPJXY9ypsU2UZOHZm1umvu/9FUva+T2SAPeV4ZQQk5kJefQKeu0ZZbvGZ9NXkAc92XiZo93MOHnlcG46Tv8AbcufRfSoh+JSnb/t9r4Le15lNnZ6Oav43Lx9rRzqenhYMR7LPAL26ncBkYI9y02zt2yx3VeObXDBHiFnZMRycsj5Gtkmn6SBaRzGF8WcVAdwe0FCIXDIdsnuTZHW+xgRZY4XzyCOFj5Hnk1jS4nyC79u0VeKzDpY20jD2ynj+kcfXChZbCtek9FlWPba9QjsjYVidF3/AAa4fxm/KtSWxaX0+0SX+5sfIOO7c/Zz4Mb1ipBo+82e7wVAsVM6Gnp5AwkxBgccZyBz9Vq8zNrsg64nQ8dxORRNX2dkSJERas3YREQBERAFUfTN9sW/8s75lbiqPpm+2Lf+Wd8yhZ6pteG/mR+v4K/ilkhkEsMj45ByexxaR4EKSWvpE1Bbdlr6hlbEPuVLcnH8wwfXKizisDjkqqG12Oizv2rFqUUy1otfaXvzBFqS1bl/LeFm9aPBww4ei2P2Msd4iM+mL2O/dl4maPd2OHmVULWk8gs0AlhkbLFK+ORvJ8bi1w8CFk15VlXqs0F3AVZXaJZdNoK+mpMU76RkQ/GEhIPg3Gc+OF1pLBpiwMEl9ubZJRzjc/Zz4Mb1iq7k1XqCSkFK+71boh/3w4+LhxPquMSXOLnElx5k8yrLOSumtJleN+jKIS6rf+lnVnSRabZG6DTtp2u57wImeOBxPnhRC7651Dddpr6408J/DpRux6jrH1UfwvmFhOyUn4s6CriMalahExOBc4ucSXHmSckq3OhLha7n+Zb8qqfCtnoVGLZc/wAw35VKD2zD5Wnox2/NFkIiK45cIiIAiIgPhVR9NAIutueQdn6O4bWOGdrkrcKxzwR1ERiniZLGeBa9ocD5FeSW1oycTIeNcrEtn5h2drmcL0xjB2K8bv0cafuG0+GB9DKfvUzsN/Scj0AUJu/RbeKTafbaiCujHJp+qf6Hh8QqXXI6PH5XFm/TWn5kNjdED1h6LIYIpOMcgz3FeLhQV9sl3dxo56Z/8VhAPgeR8lrteoNa7m3hbCzxizM+mkZ2ZHuWIgjmsrKiRnJ2R3FZPpEbx9ZEPEKJbtmsi6dvstwu78WyhqJx+81vUHi48Piphaeiuvm2X3WtipmnnHCN4714AfFSUWzHvzsej2kkvL3/AGK8Vs9DDXC13AkENdUNwccD1V3rToOwWzZc2jFTK38SpO8PpyHopKxoY0NaAABwA4YVsIdL2c7yXLV5NTqrj4fFnpERWmhCIiAIiIAiIgC+EL6iAxTQRTxuiniZJG7mx7doHyKid46ONPXDadDTvoZT9+mdgfpOR6AKYojWydds63uD0VVD0SSCrImu4NMORZBh593E4Hjx8FLrRoPT9sDXNohUyj8SpO8+Hsj0UnRRUUjIsz8mxdMpvR4axrGhrGhrRwAAwAvQ4BfUUjECIiAIiIAiIgCIiAIiIAiIgCIiAIiIAiIgCIiAIiIAiIgP/9k=" id="137" name="Google Shape;137;p3"/>
          <p:cNvSpPr/>
          <p:nvPr/>
        </p:nvSpPr>
        <p:spPr>
          <a:xfrm>
            <a:off x="603250" y="-1058863"/>
            <a:ext cx="2066925" cy="2209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jpg;base64,/9j/4AAQSkZJRgABAQAAAQABAAD/2wBDAAkGBwgHBgkIBwgKCgkLDRYPDQwMDRsUFRAWIB0iIiAdHx8kKDQsJCYxJx8fLT0tMTU3Ojo6Iys/RD84QzQ5Ojf/2wBDAQoKCg0MDRoPDxo3JR8lNzc3Nzc3Nzc3Nzc3Nzc3Nzc3Nzc3Nzc3Nzc3Nzc3Nzc3Nzc3Nzc3Nzc3Nzc3Nzc3Nzf/wAARCACQAIcDASIAAhEBAxEB/8QAHAABAAIDAQEBAAAAAAAAAAAAAAYHAwQFAgEI/8QAPhAAAQMDAQQHBAcHBQEAAAAAAQACAwQFEQYSEyExByJBUXGBkTJhobIUIzVCQ3SSFlJjcnOi0RUzNGLB8f/EABoBAQACAwEAAAAAAAAAAAAAAAACAwQFBgH/xAAuEQACAgIBAgIJBAMAAAAAAAAAAQIDBBEFEjEhYSIyM0FRcYGRsQYTNOEjwdH/2gAMAwEAAhEDEQA/ALxREQBERAEREAREQBERAEREAREQBERAEREAREQBEXC1Zqej0zQCoqg6SSRxbDCw9Z5HPnyA7SpRi5vpj3PJSUVtncymVAbHrDUlyuFJvNNuit9RIG7/AK/VafvZxy8gF09M6yhvM1zM8UdFT0UjYw+WYdYku4nOAPZ5KyVFkd79xXG6EiWIsbZY3RiRr2lhGQ8HgR35WGmuVDVue2lrKeZzPbEUrXFvjg8FVplm0bSLFHUQytLo5WPDeZa4EBeRWUpAIqYcE4B3g4lNMbRnRYW1VO4Sls8Z3RxJh46nj3eax0lxoq3a+h1cE+z7W6kD8eOCmmNo2kWvJW0sbJHyVMLWR+25zwA3x7llhmjmjbJC9r2OGWuacgj3FNMbR7REXh6EREAREQHwqqul4bvUFjqKppdQjg8cwcPBcPNuFapXA1O2w1sTbXfXxhsw249txbgjhkO7Cr8afRYnrZRkJODTejr01TTVEMc1PNHJFIAWOY4EOB5YVNaX07Q3yLU01dvS+lL3QhjyA13XO1jt5Dn71NLP0cWm33KmuNLX1kghkEsTdpmyT7yG8V2rPpK32eO4spX1BFwzvt48HGdrlw4e0e9WRthSpKEn46/JCVcrelyXYqSS51rejSmpWyPED7hJE/B+4GB4Z4ZJPkupT2a7xXW0V1m0vNbRTvaJJG1QkEzCRknlzGc4559ysCl0RZ4LBNZC2aWkkl3uZH9dr8AZBAGMYHxWjaejqgttfT1TLjcJRTSCSKF8g2GkcuAH+FkPLr1LXn9d/J/kpWPPa35EKdVfsdX6vtTcRsqINql7PaOG48GyH9K1L5af9K0VpotaI6ipqX1BOPZLg3Z9Ghqs7UeiLTqKujrK81DZWRiP6l4aHNBJ48D3lbWotL0GoIaSKsdMxlK/ajELg3sA45B4cFGOZBOL+/0WiTx5tSX2+5XOurHFpq32+2UdRUfR7hUF9ZLI/O25uyATw5dYnB7vcs+qbTR6R1Rp+bTzXQyyvDJIg8nbG01vHJ+8HEKxtQ2Gg1DQfQ7jGXMDtpj2HDmO7wVxbJ0f2y03COvkqKuunh/2TUvBEeOWAB2dncowyo9K6n4+O18dns6JdXor4fQhti07Q6g1jqeC4bwwxVEjwyN+yC8yPAcccyOOPEru9Cs0jrJXQOcTHFU9RvY3LQTjz4+qklDYrVYK+43YVD4nVpLpnTytDG5cXcOAxxPetXQdJYKOGui05WyVce+G+e920A7HIHAB4d2V5bep1yXu8P7Pa6XCab7+P9ErREWCZgREQBERAFXHSf8AaVF/RPzKx1XHSf8AaVF/RPzLN4/26NZy/wDEl9PyRWguNbb3bVFVSw+5juHpyUjoekStpsNuFPHUtHNzTsO/wfgoe92yFzqufnxW6sx6rfWRzuLkX1v0JNFyWzX2n69zWPq/okp4bFSNj+72fipPHIyVgkie17HDIc05B81+YHF0r8MBJPDAGV17LJera/eW+tmou0hsmAfFvI+YWBbxcX4wl9zfQ5LoX+U/RWV4mnigjMk8rI2Dm57gAPVVUNa340ghfUxbwc5mwgOP/nwXEq6yprZN5VzyzP75Hl3/AMVNfG2P1mkV3c3TH2a2WZc9cWiiBbA99XIOyEdX9R4emVELtr+81O02hZFRMPIgbb/U8Pgo54r4QD2LOrwKYd1v5mst5bIs9+vkc25TVlxl3tdUzVEn70ry7HhnkrK6Go93bbkD21DflUEdGD2KxeipgZQV+O2dvyrzPSWO0vIyOMvc8hJ+ZOkRFoDpgiIgCIiAKt+lAgXKiyQPqDz/AJlY5UT1fdNN01XBQ6jpd4JYy9kpi2gzjjmOsPJXY9ypsU2UZOHZm1umvu/9FUva+T2SAPeV4ZQQk5kJefQKeu0ZZbvGZ9NXkAc92XiZo93MOHnlcG46Tv8AbcufRfSoh+JSnb/t9r4Le15lNnZ6Oav43Lx9rRzqenhYMR7LPAL26ncBkYI9y02zt2yx3VeObXDBHiFnZMRycsj5Gtkmn6SBaRzGF8WcVAdwe0FCIXDIdsnuTZHW+xgRZY4XzyCOFj5Hnk1jS4nyC79u0VeKzDpY20jD2ynj+kcfXChZbCtek9FlWPba9QjsjYVidF3/AAa4fxm/KtSWxaX0+0SX+5sfIOO7c/Zz4Mb1ipBo+82e7wVAsVM6Gnp5AwkxBgccZyBz9Vq8zNrsg64nQ8dxORRNX2dkSJERas3YREQBERAFUfTN9sW/8s75lbiqPpm+2Lf+Wd8yhZ6pteG/mR+v4K/ilkhkEsMj45ByexxaR4EKSWvpE1Bbdlr6hlbEPuVLcnH8wwfXKizisDjkqqG12Oizv2rFqUUy1otfaXvzBFqS1bl/LeFm9aPBww4ei2P2Msd4iM+mL2O/dl4maPd2OHmVULWk8gs0AlhkbLFK+ORvJ8bi1w8CFk15VlXqs0F3AVZXaJZdNoK+mpMU76RkQ/GEhIPg3Gc+OF1pLBpiwMEl9ubZJRzjc/Zz4Mb1iq7k1XqCSkFK+71boh/3w4+LhxPquMSXOLnElx5k8yrLOSumtJleN+jKIS6rf+lnVnSRabZG6DTtp2u57wImeOBxPnhRC7651Dddpr6408J/DpRux6jrH1UfwvmFhOyUn4s6CriMalahExOBc4ucSXHmSckq3OhLha7n+Zb8qqfCtnoVGLZc/wAw35VKD2zD5Wnox2/NFkIiK45cIiIAiIgPhVR9NAIutueQdn6O4bWOGdrkrcKxzwR1ERiniZLGeBa9ocD5FeSW1oycTIeNcrEtn5h2drmcL0xjB2K8bv0cafuG0+GB9DKfvUzsN/Scj0AUJu/RbeKTafbaiCujHJp+qf6Hh8QqXXI6PH5XFm/TWn5kNjdED1h6LIYIpOMcgz3FeLhQV9sl3dxo56Z/8VhAPgeR8lrteoNa7m3hbCzxizM+mkZ2ZHuWIgjmsrKiRnJ2R3FZPpEbx9ZEPEKJbtmsi6dvstwu78WyhqJx+81vUHi48Piphaeiuvm2X3WtipmnnHCN4714AfFSUWzHvzsej2kkvL3/AGK8Vs9DDXC13AkENdUNwccD1V3rToOwWzZc2jFTK38SpO8PpyHopKxoY0NaAABwA4YVsIdL2c7yXLV5NTqrj4fFnpERWmhCIiAIiIAiIgC+EL6iAxTQRTxuiniZJG7mx7doHyKid46ONPXDadDTvoZT9+mdgfpOR6AKYojWydds63uD0VVD0SSCrImu4NMORZBh593E4Hjx8FLrRoPT9sDXNohUyj8SpO8+Hsj0UnRRUUjIsz8mxdMpvR4axrGhrGhrRwAAwAvQ4BfUUjECIiAIiIAiIgCIiAIiIAiIgCIiAIiIAiIgCIiAIiIAiIgP/9k=" id="138" name="Google Shape;138;p3"/>
          <p:cNvSpPr/>
          <p:nvPr/>
        </p:nvSpPr>
        <p:spPr>
          <a:xfrm>
            <a:off x="603250" y="-1058863"/>
            <a:ext cx="2066925" cy="2209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jacksonsfoodstores.com/Portals/1/Images/Logos/logo_chevron_300dpi.jpg" id="139" name="Google Shape;13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5375" y="2924175"/>
            <a:ext cx="1708150" cy="18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4213" y="2438400"/>
            <a:ext cx="1871662" cy="1017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3.gstatic.com/images?q=tbn:ANd9GcQv6wbnWGmBXdWSEKQiNrqFGdxo3bIZZOBurItT4LHJdijqAk4B" id="141" name="Google Shape;141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92725" y="5300663"/>
            <a:ext cx="2720975" cy="936625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BDAAkGBwgHBgkIBwgKCgkLDRYPDQwMDRsUFRAWIB0iIiAdHx8kKDQsJCYxJx8fLT0tMTU3Ojo6Iys/RD84QzQ5Ojf/2wBDAQoKCg0MDRoPDxo3JR8lNzc3Nzc3Nzc3Nzc3Nzc3Nzc3Nzc3Nzc3Nzc3Nzc3Nzc3Nzc3Nzc3Nzc3Nzc3Nzc3Nzf/wAARCAB3ANoDASIAAhEBAxEB/8QAHAAAAwADAQEBAAAAAAAAAAAAAAYHBAUIAQMC/8QATxAAAQMDAQMGBQ0PAwQDAAAAAQIDBAAFEQYHEiETMUFRYXEUIoGR0hUXMjU2QlV0lKGxsrMWIzM0N1JTVGJzdZKTwdFDcsIIJCWCY2Si/8QAGgEBAAMBAQEAAAAAAAAAAAAAAAEDBAUCBv/EACoRAAICAQIEBAcBAAAAAAAAAAABAgMRBCESFDGRM1FSYRMiMkGBwdGx/9oADAMBAAIRAxEAPwC40UUUAUUUUAUUUUAUUUUB4aku2hRF0tmCR94X0/tCq2ake2r21tn7hf1hWzQeOvyZNb4LJ1vr/SL/AJjRvr/SL/mNfmiu/g4WWfvfX+kX/Ma3ujbWm63QuTnSm2w0GRMWpRxuD3vlI82aX+bj1U23keoGk4VnT4sy5AS5nWEf6aD2dPeDVNzeFCPVl1K34n0RqdTXx6+3d6areQ2fEZbz+DQOYY6Os9tarfX+kX/Ma8oq2MFFcKKpScnljFs/Ws6ztQK1EcseBUfzVVm7U1KGspABI+8tdP7NYWz1p1esbapttSwhwqWUpJCRukZPUKf9T6Iau+oZF3ulxbiW8NoB3ThRwOOVHgkeesF1sK9SpS8v2baq5WadqPmSFBdcWlCFOLWo4CUkknuHTTTaNA6jue6pbJhNK9/KWUn+UcfOBTIdV6U0q2pjTdv8LkAYU/zAntWeJ8gxSrd9e6guZUPDPBGj/pxfE86uf56s+JfZ9EeFebPPBTX9cs+yHOLoCw2dCXtQXYuHqce5BH05PnpptlzskawSZFlKHIEJK1LTHHUN4gZ5zXP7ji3XC46tS1nnUo5V56puygCVpy/Qj7483Ypsj+1ZdVp5KHHOTf8Aho0+oi58MI4C4bWDxTbbV3LkO/8AFP8Aml6btH1JJJ5OSzGSehhkD51ZNKAzgA8+ONe5rdDSUR6RMc9VdLrI2z+pb9IyXbxOPYH1D6Kw3LlPc/Cz5i/90hZ/vWJRVyrguiKXOT6s+pfeUfGedV3rJqlWRR9RYHE/izfvj+aKmIqmWT2lgfFm/qiqNTjCLaW9yrUUUV86fQhRRRQBRRRQBRRRQAake2n21tv7hf1hVcNSPbT7a239wv6wrZoPHX5Mmt8F/gnFFFFfQHCN3o21C9ajhQ1pyzv8o9w4bieJz383lr8asuhvGoZs4Eltbm61/sTwT8wz5a2+lFG2aW1BePYuLbTCYV+0v2WPIQfJSk2hS1pQ2kqUohKUgZJPQAKzw+a2Un9tv2y+Xy1KK++5+ad9LaCfnMi43xz1PtoG+d87q1jr4+xHafNWZb7TatFRGrnqRKZN1WN6NABB3D1noznpPAdGTStqPU1z1E+VzniGActx0EhtHk6T2n5qrdk7tqtl5/w9qEKt7N35f0p9k1PpyJdIen9ORd5DqylTzY3UcEk5yeKzw5/npR2uyZB1KiMt5ZjojoWhreO6CScnHXwHGtPs892lr6+VV9RVbfbEjd1S0r86Gg//AKX/AIqiFMatSl12L52ys07b23Eboryiiumc0KpOxV4CddGD79pteO4qB+tU2p32QyOS1Uto/wCtFWnzFJ/tWbWLNEjTpHi6Ip3aOYl1mx1DBakOIx3KIrEpm2jw/A9Y3AAYS8pLycftAZ+fNLNW0y4q1L2KrY8M2vcKKKKsKz0VTLJ7SwPizf1RUzFUyye0sD4s39UVl1PRF9P3KtRRmivnT6IKKKKAKK8JxXtAFFFFAeGpJtp9tLZ8XX9YVWzU72n6Zu99nwXbXFDyGmVJWeVQnBJz74itWilGNycnhGXWRcqmkskhr0YJxmmj1vNU/BqflDXpUet5qnBHqaM4/WWvSrucxT6l3ON8C30vse3kmFoWxQxwVLdemODrwd1PzGtjp6LG0pZk6kurQcnSQRbYquHR7M/56u08GO46KlXC9WREhoG1wICEPEKT460k5QBnPHhx5sZ41odTaY1hf7o5MetoQ37FhnwlrDTY5gPG8/bWGNsJrgckk8t9+htlVOD4lHLWy/okXKfKuc12ZNeLr7p3lKP0DqA6qxzTT63mqfg0fKGvSrz1vNU/BqflDXpVtV9CWFJdzG6bm8uL7Hx2ee7S1fvVfUVW/wBs7ZF8gOdC4pHmWfSr9aN0VqC2angTZsENx2XCpauWbVgbqhzBWecimDahpm535dvctTAeUyHEuJ5RKcA7pHsiOo1isur5qMk1jBrhTPlpRa3yRyvKajs81T8Gj5Q16Veet5qn4NT8oa9Kt3MU+pdzHy9vpfYVq3+g5Xgmr7W4TgKe5M/+4KfpIrK9bzVPwan5Q16VfaJoPVUaUw+i3ALacStJ8Ja4EHP53ZXiy6mcHHiW/ue66bYzT4X2N3tngFE23XBI4ONqZUQOlJyPmUfNU1q+6+sb1/045HithUttSXWUkgZI4EZPDmJqV+t5qn4NT8oa9Ks+i1EFUoyaTRfrKJu3iis5Faimn1vNU/BqflDXpUet5qn4NT8oa9KtfMU+pdzLy9vpfYVxVMsntLA+LN/VFLg2eao+DU/KGvSp5tenLrHtkRl2MEuNsIQocok4ISAems991bSxJF1VNizmLEJzbVqRDi0iHa/FURnknOg4/Pr8+vZqTphWv+k56dTZ/wDGHf8Aer6aeNEaW07etOXKde7sYEiO4pLZ5ZCQE7gIJSoZVxzzVwjujNZtt7weQm92lvkScFyGs7ye3dVz+erBbZ8a5wmJsF1L0Z9AW24nmUDXHwJOD0kV0ZsRS+nQUfl97c8IeLOfzN7/ADvUYNltK1W5pGwCbFQ05MeeS0wh0EpJ4lRIBB4JB6ekVLfXs1J+p2r+k56debdr0Z2pmLW2rLVvZ8bH6ReCfMkJ85qcojurjOyEIJZaUhK19CSrO7591XmoDoPZZr6Vq52fGubUZqTHCXGwwlQCkEkHnJ4g484p1vkxy32SfNZCS7HjOOoCxkEpSSM9nCuaNnF79QdY26Ute6w4vkHyTw3F8PmO6fJXR+rfcrePiD/2aqgEV9ezUv6nav6Tnp1UtnOp5WpdMKut0THZcS84g8kClASnHHiT29NcxDop9a1MbTsnZs8VzdlXKS9yhB4pYBAV/MfF7t6pwDc3XbVdk3KSLVFgGClwhhT7aytSBwCjhQHHnxjhmt9s815qjV988GciW5qCwnflOoacykHgEjK8ZJ+YE1EIsd6ZJajRW1OvurS22hI4qUTgAV1DoPS7OlNPswE7qpKjykl0e/cIGfIOYdgowSZW2rUiVEeB2rh/8Tnp1569epP1O1/0nPTqaufhFd5pk0Zpy2ag8LN11BFs/I7nJ8uUffc5zjeUObA89MAomhNqF71FqqFa5saAhh/f3lNNrChhBPDKyOjqrX3/AGvagtt9uMFiLbVNRpLjSCtpwqISogZwvn4VtNAaFs1t1RGn2zVsO5vRkrWY7IQSQRuk+Ks4xvDoqU6x9117+PP/AGiqAdPXr1J+p2v+k56dbC1bcJqXkpu9oYcaJ8ZUVZSodoCsg+cUmaA0h92M6ZFE7wRUdkOhRa397KsYxkVobtActd0l299aVOxX1srWjmJSogkdnCgOrrBe4Goba1cbW8HY7nTzKSelKh0EdVbKoh/09znRc7rA3iWVMIfwTzKCt3PlBHmFW+oAUUUUAUUUUAUUUUAUUUUBxu/+MO/71fTW0tOl73e4rku02x6W0yrcWtrdJScZxgnJ4dVat/8AGHf3ivppy0RtDk6PtMqFHtzMkvPcrvuPKTundAxgDs6xUgUG/wDtZafCYwcLS8OMO7yN7B4pOMKHnBrpTQ2rbVd9Jqmx2EwWbc2USIoxhgJTnh1pI4g/4rm66TnrncZU+Tul+S6p1e6MDeUcnAphs8x+06DvS05Qm7vsw2uPsgjfW6R3BSU/+xoDQ3i4u3a6zLjI/CSnlOqHVk5x5BgeSnnS9kak7JtSSVLR4Qt5LjIUoZIYwrgO3eWKnXfWULXPOD6ny+/wZX+KAxT1Y4V0lbL36v7KH5yl7zxtj7b/AB48ohtSVZ7yM+Wub1oW2tSHEqQsHxkqGCD1GqTssvW5p3VNjeXgLt70pgE9IbKVjzbp8howTQcwr6utupajrcCuTWDyRPMQCQceXNfLoqpWPS33TbId6M3vXCDKfdj4HFY4byPKObtAoBa2XXe3WbWMOVdWkFpQU0h5R4MLVwC/pB6gc105XG3f84q/bGdYm8Wv1Enu5nwUgNKUeLzIwB3lPAHsweuoYIG5+EV3mvpHiyZO94NHfd3fZck2VY78Cvm5+EV3mt/pPWN20n4SbQpgeE7vKcs3v+xzjHEdZr0Bw2FwpkbWD7kmLIaR4A4N5xpSRnfb6SKRtY+6+9/Hn/tFVRtD7TdR3zVlttk5UMxpDikucmxuqwEKPA54cQKnOsfdde/jz/2iqgGLarxcbO445a5r8Rbid1amFlJUM82RXwjsyJ8xDLKVPSX3N1IKuK1k9ZPOT1mt/o/TqtRQb81HRvTIsRMiPjnJSrikd6cjvxSz28aA6I2SaHk6VjSpl0KBPlhKS0g5DSBxwTzEknjjhwqh1PtkOsfuis/qfOd3rpBSErKjxeb5kr7+g9uD01QagBRRRQBRRRQBRRRQBRRRQEkXsOgrWpZvkvJUT+AR0156xkH4dmf0EVXKKZBMbbsUsMdxLk6bPmAH8GVJbSrv3Rn562Oq9mULUJgttTXLfDgslpiLHZTuJyck8ek4Hmp9ooCCXzQmj9M3JmLfNTzW3SlL3JeAlYWjeI50pI44Iqn2vaJpa6z2LfAuSnJL6txtBjPJye8pA89Szb97sYn8PR9o5Szs0931k+M/8TUgp20PZ/YTNm6ku16k2+O84jlA3H5QBRAT0AniR89KFsg6CtsvwhjWc7eU040oKtq8FK0FCvedSqo+23js/kj/AOwx0/tiuc6ApV00Roy1MQnp+rJraJrIfjkQCrfR18EnHP04pw0FqjRem7Y3ZYd+flqdkFSFOQnUkqWQAOCMc9IW04f+J0b/AAdP/GlCw+3tt+Ns/XFAV/W2zPTsV6bfp13k22G48FKbajhxKFLIHAAE4Kjnm4Z6qWrNF0PZrpGuUDWs9EiOsLSfU1zB6wfF5iCQew1SNtX5P5n75j7RNc3jmoCy23ZBZrxBZuNv1DNciyE77azGSnIz1KwfPWJfNmGl9Pthd51c7F3hlKFtIK1dyRknyCtw1q77ktkFjeY3VXCTH5KKlQyAcnKyOoDznAqKTpkm4zHJc59b8h05cdcUSpXl/tzUA96df0Np3UcS5s3y6yTFWVAGCAlWUlPPnPT1VuGdH6P1jd5Uq36tX4TLfW8YxZShYKiTgBWCeftqWMw5b7S3WIsh1pv2a22lKSjvIGBXxSTvpKD42Ru7vOT2UB0loXZ9F0bNlTGbi/KLzIbKXG0p3QDnPDuqZXe27OZ1zlTGtUy4yHnS4GW7c4UoJ4kAlHNnNUHZTc9SyrI9H1JClBtpGYsyQndW4nB8VQPjEjoVjiOc55+eVDxlDt6aAtOzzRdmcuKL3pfVEx8w3dxwKibgVkZKCFAZBB6PpFPd813pywT1QLtPUzJSkLKBHcXwPNxSkjopN/6e/aG7cD+Op+zTSVtv93r3xVn6FVALLZtf6Zvdxat9suCnpTudxBjOpzgEnipIHMOusR7ajo5l5xpy6qC21FCgIjxwQcH3lRvY7+UO2dzv2aqVbrwus74y79c1OAdGeuroz4Wc+Rv+hWXatoel7vcGLfb7ktyU+rdbQYzqd44J5ykAcAeeua7ZaLld1uItcGRMU2AXAw2VboPNnHdTns70vqCDre0SZllnsR23iXHXGFJSkbihxJHDiRTAOhJcyNBjLkzH2mGEDKnHVhKUjtJpJm7W9IxneTbmPyf2mI6inyE4z5Kkm1DVknUeopDCXVC2w3VNMMg+KSk4Kz1kkHyY7aX7Fp+7agecZs8F2UtpO85uEAJBPDJJA48fNTAOi7JtG0reXUtRrohp5fBLclJaJPUCrgT2A02AgjIrle3aQur2poFjuUGTDclOhJLiMfexxWoHmOEg81dSMtpZaQ00NxtCQlKQOCQOAFQD60UUUAUUUUBANv3uxifw9H2jlTeO+9FfQ/GdcZeQcocbUUqSewjiKpG373YxP4ej7RykrSVqZvmpbfa5K1oZlO7i1N43gMHmz3VIMeXertNYLE25zpDJIJbekrWkkHgcE4rAPNVV2g7MrVpfTL11hzZrryHG0BLxQU+MoA8yRUqPHnoB92ne1Ojf4Oj/AI0o2H29tvxtn64p22nQ3BpfRU7B5L1NSyT1K3UKHnGfMan8R9UWWzJQPHZcS4kHmyCCKA6L21fk/m/vmftE1zeOaqbtA2nxtUabFrh26RHW64hb63VpKQEnOE44njjicVMsgZJxjHTQDPq+Q4q0aTjEncbtAWkdqnXAfmQK09ggJut8t9uWooTKktsqUOcBSgCR5M057QNNyoOj9KXJbagEQkx5GfeKUS4jPV7JQ+akOFKegzGJcZQQ+w4l1tR6FJOQfmoDoHaDqd3Z7bLTGsVvhlhwrbDawoJQEhJGN3HHxjkmprA2mOW6a9Ng6YsTMl5ZWt5La94k8+Dnh3CmHUOsNE61tMNeoXbpDlRQpRjxWwcqUBnCikgjgMc3bUnmqjqmPGEl1EUrPJJeUFLCejeIABPdQFe0xtZvN91BBtb9vt7bUpzk1rb394DdJyMnsqOK9ke+nzYxaHZ+rkzgk+D29lbi1dG8pJSkd/FR8lIauc45qAy4N1uVvQtFvuEyKhZypLD60AnrIBHGvlLlyZzxfmyXpDxABcecK1YHMMk5p/2Y6At2sLbNkz5Uplcd8NJSzu4I3AeOQek0v7Q9OxdL6lctkJ151pLLa957G9lQPUB1UBnbHfyh2zud+zVStdvbad8Zd+uaadjv5Q7Z3O/ZqpWu3ttO+Mu/XNAZVg1Hd9OuPOWaYuMt5IS4UoSrIByB4wPWapeyjWuor9q9EG7XJciMYzi+TLaE+MN3ByAD0mkPRn3KB+V92AlcjuJ8H8HK872TvZ3ejGOeqRoi4bOIGo4x0/6pJuEjMdvlkulPjY4He4DmFGCW6xssmwajmwJaFJw6pbSyODjZJKVDr4fPkViWi83SyPl60z34jigAotKxvDqI5j5ar2qdoGnpOpptj1JZ2ptrjOcmiShO8ttYHj8M5xnhlJzw5jSfriNs+Taw/pWXIM9S07rALikBOfG3t8ZHDm484oDYaZ2w3aJKab1C21cIoVxdQ0EPN9GRjgeHRgE9dXOLOiy4zMmPIbWy8hLjawrgpJGQfNXIA56pllsmq3bNAcjGQGFRm1NjOPFKRj5qYBfqKKKgBRRRQEQ222O53PVcZ6DEU82mChBUHEDCt9w++UOsUv7PtN3mHrazyJUFTbLcjKl8q2cDB6ArNFFSCs7XoMm46JkRoTRdeL7JCAoDgFgniSBUF+5K/kcLav8ArNenRRUAv7WmY9/2eW2y3RKkEQ2cKGCplxKBhQ6MjzHiOmorqjZxf9OqUpxpqVEB8WQy4kAjtSogg+fy0UUAsRrfKkvpZjsFbijgJ3kjJ7ycVUdCbJJjkti4amDbcZBC0Q0rC1OkcRvkcAnsBJPZRRUgs1yt0S6W96DPZS9GfRuONq5iP7dYPRUK1Xshu1tcdfsS0z4YyQhbiUOtjtzgHvBHdRRUAnjsKUw+WHWSl0HdKd5P9jinTS2yy/XxTb8nkoEFR4urWlaiP2UpJ495FFFSC6ad05b9M2YW61tEIAJWtRyt1ePZKPSfmFc1q0lfypX/AI1eM/pmvTooqAWPYdbJ1rs1ybuEcsLXKSpIK0qyNwD3pNKG1+wXW461ekQoanmTGaG8HEJ4gHrUD00UVIMfZVp28QNdW6TLgqbZQHN5ZdbOMtqHMFE0t3LSl9cuUxaLcspVIcUDyzQ4FRP51FFAY33I3/4MX/Wa9Ot1ozTN9jastLzkIspRJSeUU42oJPQSArJ49FFFAGotmmqLSp2S801NZKipUhp5PjZ4kkLIP0+WlJuFJceDKGipwnATvDOfPiiigKTorZFPnPtTNSBMaCCFeDocC3HuwkcEjrOSe7nq6ttpbbShpG4hIASlOAABzADqooqAf//Z" id="142" name="Google Shape;142;p3"/>
          <p:cNvSpPr/>
          <p:nvPr/>
        </p:nvSpPr>
        <p:spPr>
          <a:xfrm>
            <a:off x="603250" y="-509588"/>
            <a:ext cx="1952625" cy="106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t0.gstatic.com/images?q=tbn:ANd9GcTiOdW4pnzMQMh_Ik8G9faAiotj5iOzR3H_6dGF0Lf-XHdzwpzCcg&amp;t=1" id="143" name="Google Shape;14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24525" y="3573463"/>
            <a:ext cx="2501900" cy="136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03350" y="5397500"/>
            <a:ext cx="2736850" cy="884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cna5" id="145" name="Google Shape;145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95963" y="2060575"/>
            <a:ext cx="2447925" cy="1081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/>
          <p:nvPr>
            <p:ph type="title"/>
          </p:nvPr>
        </p:nvSpPr>
        <p:spPr>
          <a:xfrm>
            <a:off x="755650" y="260350"/>
            <a:ext cx="7467600" cy="9364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70C0"/>
                </a:solidFill>
              </a:rPr>
              <a:t>NDOMBO BERTRAND-ASSISTÊNCIA TÉCNICA, LDA</a:t>
            </a:r>
            <a:endParaRPr sz="2400">
              <a:solidFill>
                <a:srgbClr val="0070C0"/>
              </a:solidFill>
            </a:endParaRPr>
          </a:p>
        </p:txBody>
      </p:sp>
      <p:sp>
        <p:nvSpPr>
          <p:cNvPr id="151" name="Google Shape;151;p4"/>
          <p:cNvSpPr txBox="1"/>
          <p:nvPr>
            <p:ph idx="1" type="body"/>
          </p:nvPr>
        </p:nvSpPr>
        <p:spPr>
          <a:xfrm>
            <a:off x="323850" y="2060575"/>
            <a:ext cx="836295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>
                <a:solidFill>
                  <a:srgbClr val="0070C0"/>
                </a:solidFill>
              </a:rPr>
              <a:t>tem 15 anos de experiência nas prestaçöes de serviços no sector petroleiro, industrial, construção, e enegia. Estamos em processo de implentação e certificação de sistema entegrado de qualidade  com as </a:t>
            </a:r>
            <a:r>
              <a:rPr b="1" lang="en-US">
                <a:solidFill>
                  <a:srgbClr val="0070C0"/>
                </a:solidFill>
              </a:rPr>
              <a:t>Normas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b="1" lang="en-US">
                <a:solidFill>
                  <a:srgbClr val="0070C0"/>
                </a:solidFill>
              </a:rPr>
              <a:t>ISO</a:t>
            </a:r>
            <a:r>
              <a:rPr lang="en-US">
                <a:solidFill>
                  <a:srgbClr val="0070C0"/>
                </a:solidFill>
              </a:rPr>
              <a:t> (SHEQ), para beneficios de nossos clientes , trabalhadores  e meio ambiente. </a:t>
            </a:r>
            <a:endParaRPr/>
          </a:p>
          <a:p>
            <a:pPr indent="-273050" lvl="0" marL="27305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t/>
            </a:r>
            <a:endParaRPr sz="20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t/>
            </a:r>
            <a:endParaRPr sz="20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MISION</a:t>
            </a:r>
            <a:endParaRPr/>
          </a:p>
        </p:txBody>
      </p:sp>
      <p:sp>
        <p:nvSpPr>
          <p:cNvPr id="157" name="Google Shape;157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ctr"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t/>
            </a:r>
            <a:endParaRPr b="1" sz="3600">
              <a:solidFill>
                <a:srgbClr val="0070C0"/>
              </a:solidFill>
            </a:endParaRPr>
          </a:p>
          <a:p>
            <a:pPr indent="-273050" lvl="0" marL="273050" rtl="0" algn="ctr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b="1">
              <a:solidFill>
                <a:srgbClr val="0070C0"/>
              </a:solidFill>
            </a:endParaRPr>
          </a:p>
          <a:p>
            <a:pPr indent="-273050" lvl="0" marL="273050" rtl="0" algn="ctr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>
                <a:solidFill>
                  <a:srgbClr val="0070C0"/>
                </a:solidFill>
              </a:rPr>
              <a:t>Fornecer um serviço de qualidade para os activos de nossos clientes, em conformidade com as normas e em harmonia com o meio ambiente.-</a:t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>
            <p:ph type="title"/>
          </p:nvPr>
        </p:nvSpPr>
        <p:spPr>
          <a:xfrm>
            <a:off x="468313" y="404664"/>
            <a:ext cx="7467600" cy="648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70C0"/>
                </a:solidFill>
              </a:rPr>
              <a:t>SERVIÇOS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163" name="Google Shape;163;p6"/>
          <p:cNvSpPr txBox="1"/>
          <p:nvPr>
            <p:ph idx="1" type="body"/>
          </p:nvPr>
        </p:nvSpPr>
        <p:spPr>
          <a:xfrm>
            <a:off x="179388" y="1268413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PLUSPETROL</a:t>
            </a:r>
            <a:r>
              <a:rPr lang="en-US" sz="1800">
                <a:solidFill>
                  <a:srgbClr val="0070C0"/>
                </a:solidFill>
              </a:rPr>
              <a:t>, Prestaçäo dos Serviços na :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Construçäo civil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Electricidade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Canalizaçäo,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Soldadora  e tubarias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Montagem e Manutençäo dos ar condicionados dos centrais climáticos (AC),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Mecânica automovel electromecanica e dos trabalhos  gerais. </a:t>
            </a:r>
            <a:endParaRPr sz="1800">
              <a:solidFill>
                <a:srgbClr val="0070C0"/>
              </a:solidFill>
            </a:endParaRPr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Font typeface="Noto Sans Symbols"/>
              <a:buChar char="⮚"/>
            </a:pPr>
            <a:r>
              <a:rPr lang="en-US" sz="1800">
                <a:solidFill>
                  <a:srgbClr val="0070C0"/>
                </a:solidFill>
              </a:rPr>
              <a:t>Armazenagem dos produtos  na aria  logistica .</a:t>
            </a:r>
            <a:endParaRPr/>
          </a:p>
          <a:p>
            <a:pPr indent="-215900" lvl="0" marL="273050" rtl="0" algn="just">
              <a:spcBef>
                <a:spcPts val="36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 b="1"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PALACIO DE GOVERNO</a:t>
            </a:r>
            <a:r>
              <a:rPr lang="en-US" sz="1800">
                <a:solidFill>
                  <a:srgbClr val="0070C0"/>
                </a:solidFill>
              </a:rPr>
              <a:t>, Prestação de Serviços na manutençäo  e nas residencia dos  Vices -Governador de Cabinda.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Char char="🟍"/>
            </a:pPr>
            <a:r>
              <a:rPr lang="en-US" sz="1800">
                <a:solidFill>
                  <a:srgbClr val="0070C0"/>
                </a:solidFill>
              </a:rPr>
              <a:t>Pintura			*    Electricidade 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Char char="🟍"/>
            </a:pPr>
            <a:r>
              <a:rPr lang="en-US" sz="1800">
                <a:solidFill>
                  <a:srgbClr val="0070C0"/>
                </a:solidFill>
              </a:rPr>
              <a:t>Jardinagem, 		*    Manutenäo das piscinas; 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Char char="🟍"/>
            </a:pPr>
            <a:r>
              <a:rPr lang="en-US" sz="1800">
                <a:solidFill>
                  <a:srgbClr val="0070C0"/>
                </a:solidFill>
              </a:rPr>
              <a:t>Equipamentos de A/C 	*    Manutençäo de gerador, </a:t>
            </a:r>
            <a:endParaRPr/>
          </a:p>
          <a:p>
            <a:pPr indent="-273049" lvl="1" marL="673100" rtl="0" algn="just">
              <a:spcBef>
                <a:spcPts val="360"/>
              </a:spcBef>
              <a:spcAft>
                <a:spcPts val="0"/>
              </a:spcAft>
              <a:buSzPts val="1080"/>
              <a:buChar char="🟍"/>
            </a:pPr>
            <a:r>
              <a:rPr lang="en-US" sz="1800">
                <a:solidFill>
                  <a:srgbClr val="0070C0"/>
                </a:solidFill>
              </a:rPr>
              <a:t>Carpintaria 		*    Canalizaçöes de água potável(Electricidade, Mecânico , Canalizaçäo)</a:t>
            </a:r>
            <a:endParaRPr/>
          </a:p>
          <a:p>
            <a:pPr indent="-204469" lvl="1" marL="673100" rtl="0" algn="just">
              <a:spcBef>
                <a:spcPts val="36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/>
          <p:nvPr>
            <p:ph type="title"/>
          </p:nvPr>
        </p:nvSpPr>
        <p:spPr>
          <a:xfrm>
            <a:off x="468312" y="260648"/>
            <a:ext cx="8064127" cy="936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70C0"/>
                </a:solidFill>
              </a:rPr>
              <a:t>SERVIÇOS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169" name="Google Shape;169;p7"/>
          <p:cNvSpPr txBox="1"/>
          <p:nvPr>
            <p:ph idx="1" type="body"/>
          </p:nvPr>
        </p:nvSpPr>
        <p:spPr>
          <a:xfrm>
            <a:off x="179388" y="1268413"/>
            <a:ext cx="8785225" cy="4752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1" marL="673100" rtl="0" algn="just">
              <a:spcBef>
                <a:spcPts val="0"/>
              </a:spcBef>
              <a:spcAft>
                <a:spcPts val="0"/>
              </a:spcAft>
              <a:buSzPts val="108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CENTRO CULTURAL CHILOANGO </a:t>
            </a:r>
            <a:r>
              <a:rPr lang="en-US" sz="1800">
                <a:solidFill>
                  <a:srgbClr val="0070C0"/>
                </a:solidFill>
              </a:rPr>
              <a:t>em Cabinda, Prestaçöes de Serviços na : </a:t>
            </a:r>
            <a:endParaRPr/>
          </a:p>
          <a:p>
            <a:pPr indent="-273050" lvl="0" marL="27305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      * Montagem dos Centras Climáticas, Electricidade interior, etc.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ROC OIL COMPANY, </a:t>
            </a:r>
            <a:r>
              <a:rPr lang="en-US" sz="1800">
                <a:solidFill>
                  <a:srgbClr val="0070C0"/>
                </a:solidFill>
              </a:rPr>
              <a:t>Prestaçöes se Serviços nas Sonda de perfuraçäo (Drill pipe); nos escritórios e nas residências.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	* Electricidade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	* Canalizaçäo,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	* Montagem e Manutençäo feramentas 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	* Trabalhos  gerais: (Manuten</a:t>
            </a:r>
            <a:r>
              <a:rPr lang="en-US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ção AC, </a:t>
            </a:r>
            <a:r>
              <a:rPr lang="en-US" sz="1800">
                <a:solidFill>
                  <a:srgbClr val="0070C0"/>
                </a:solidFill>
              </a:rPr>
              <a:t>Carpintaria, Soldadura , Serralharia, construçäo Civil, Mecânica ; Electro-Mecânica, Realizaçöes dos Projecto etc…).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 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HALLIBURTON</a:t>
            </a:r>
            <a:r>
              <a:rPr lang="en-US" sz="1800">
                <a:solidFill>
                  <a:srgbClr val="0070C0"/>
                </a:solidFill>
              </a:rPr>
              <a:t>, restaçöes de Serviços  na área de construçäo civil, Reabilitaçöes  dos Orfanatos e Trabalhos gerais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>
            <p:ph type="title"/>
          </p:nvPr>
        </p:nvSpPr>
        <p:spPr>
          <a:xfrm>
            <a:off x="395536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SERVIÇOS</a:t>
            </a:r>
            <a:endParaRPr/>
          </a:p>
        </p:txBody>
      </p:sp>
      <p:sp>
        <p:nvSpPr>
          <p:cNvPr id="175" name="Google Shape;175;p8"/>
          <p:cNvSpPr txBox="1"/>
          <p:nvPr>
            <p:ph idx="1" type="body"/>
          </p:nvPr>
        </p:nvSpPr>
        <p:spPr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CHEVRON</a:t>
            </a:r>
            <a:r>
              <a:rPr lang="en-US" sz="1800">
                <a:solidFill>
                  <a:srgbClr val="0070C0"/>
                </a:solidFill>
              </a:rPr>
              <a:t>,  Malongo: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	* Montagem de três (3) estruturas metálicas entre (2)  duas estruturas na  garagem da Chevron </a:t>
            </a:r>
            <a:endParaRPr/>
          </a:p>
          <a:p>
            <a:pPr indent="-215900" lvl="0" marL="273050" rtl="0" algn="just">
              <a:spcBef>
                <a:spcPts val="36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WED FORSD OFFICE,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b="1" lang="en-US" sz="1800">
                <a:solidFill>
                  <a:srgbClr val="0070C0"/>
                </a:solidFill>
              </a:rPr>
              <a:t>	* </a:t>
            </a:r>
            <a:r>
              <a:rPr lang="en-US" sz="1800">
                <a:solidFill>
                  <a:srgbClr val="0070C0"/>
                </a:solidFill>
              </a:rPr>
              <a:t>Construção  de uma estrutura metalica no Yard.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LPF, 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b="1" lang="en-US" sz="1800">
                <a:solidFill>
                  <a:srgbClr val="0070C0"/>
                </a:solidFill>
              </a:rPr>
              <a:t>	* </a:t>
            </a:r>
            <a:r>
              <a:rPr lang="en-US" sz="1800">
                <a:solidFill>
                  <a:srgbClr val="0070C0"/>
                </a:solidFill>
              </a:rPr>
              <a:t>Construçäo de 3 estaçöes de bombas de combustiveis.</a:t>
            </a:r>
            <a:endParaRPr/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b="1" lang="en-US" sz="1800">
                <a:solidFill>
                  <a:srgbClr val="0070C0"/>
                </a:solidFill>
              </a:rPr>
              <a:t>BAKER, </a:t>
            </a:r>
            <a:r>
              <a:rPr lang="en-US" sz="1800">
                <a:solidFill>
                  <a:srgbClr val="0070C0"/>
                </a:solidFill>
              </a:rPr>
              <a:t> Prestaçöes de Serviços:</a:t>
            </a:r>
            <a:endParaRPr sz="1800">
              <a:solidFill>
                <a:srgbClr val="0070C0"/>
              </a:solidFill>
            </a:endParaRPr>
          </a:p>
          <a:p>
            <a:pPr indent="-273050" lvl="0" marL="273050" rtl="0" algn="just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lang="en-US" sz="1800">
                <a:solidFill>
                  <a:srgbClr val="0070C0"/>
                </a:solidFill>
              </a:rPr>
              <a:t>       Area montagem , e manutençäo dos A/C, Canalizaçäo, Construçäo Civil, Pintura, Electricidade, Canalizaçäo e manutençöes dos A/C,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/>
          <p:nvPr>
            <p:ph type="title"/>
          </p:nvPr>
        </p:nvSpPr>
        <p:spPr>
          <a:xfrm>
            <a:off x="611560" y="0"/>
            <a:ext cx="7467600" cy="1152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70C0"/>
                </a:solidFill>
              </a:rPr>
              <a:t>SERVIÇOS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181" name="Google Shape;181;p9"/>
          <p:cNvSpPr txBox="1"/>
          <p:nvPr>
            <p:ph idx="1" type="body"/>
          </p:nvPr>
        </p:nvSpPr>
        <p:spPr>
          <a:xfrm>
            <a:off x="34925" y="1052513"/>
            <a:ext cx="8964613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just">
              <a:spcBef>
                <a:spcPts val="0"/>
              </a:spcBef>
              <a:spcAft>
                <a:spcPts val="0"/>
              </a:spcAft>
              <a:buSzPts val="1000"/>
              <a:buChar char="🟔"/>
            </a:pPr>
            <a:r>
              <a:rPr b="1" lang="en-US" sz="2000">
                <a:solidFill>
                  <a:srgbClr val="0070C0"/>
                </a:solidFill>
              </a:rPr>
              <a:t>GETMA, </a:t>
            </a:r>
            <a:endParaRPr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	* Area montagem , e manutençäo dos A/C, Canalizaçäo, Construçäo Civil, Pintura, Electricidade, Canalizaçäo e manutençöes dos A/C.</a:t>
            </a:r>
            <a:endParaRPr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t/>
            </a:r>
            <a:endParaRPr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lang="en-US" sz="2000">
                <a:solidFill>
                  <a:srgbClr val="0070C0"/>
                </a:solidFill>
              </a:rPr>
              <a:t>PUMP-’AFRICA</a:t>
            </a:r>
            <a:r>
              <a:rPr lang="en-US" sz="2000">
                <a:solidFill>
                  <a:srgbClr val="0070C0"/>
                </a:solidFill>
              </a:rPr>
              <a:t> Prestaçöes de Serviços.</a:t>
            </a:r>
            <a:endParaRPr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       * Pavimentaçöes 	</a:t>
            </a:r>
            <a:endParaRPr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	  * Betonagem,  e montagem das estruturas metálicas</a:t>
            </a:r>
            <a:endParaRPr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       * Manutençöes</a:t>
            </a:r>
            <a:endParaRPr sz="2000"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t/>
            </a:r>
            <a:endParaRPr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lang="en-US" sz="2000">
                <a:solidFill>
                  <a:srgbClr val="0070C0"/>
                </a:solidFill>
              </a:rPr>
              <a:t>AEROPORTO CABINDA,</a:t>
            </a:r>
            <a:endParaRPr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	* Posicionamento de sistema contra incendios e betonagem das plata-forma, junto com a Empresa Lassarat.</a:t>
            </a:r>
            <a:endParaRPr/>
          </a:p>
          <a:p>
            <a:pPr indent="-2108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b="1"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lang="en-US" sz="2000">
                <a:solidFill>
                  <a:srgbClr val="0070C0"/>
                </a:solidFill>
              </a:rPr>
              <a:t>PAHLHOTA HOTEL,</a:t>
            </a:r>
            <a:r>
              <a:rPr lang="en-US" sz="2000">
                <a:solidFill>
                  <a:srgbClr val="0070C0"/>
                </a:solidFill>
              </a:rPr>
              <a:t>Prestaçöes de Serviços na hotelaria,</a:t>
            </a:r>
            <a:endParaRPr/>
          </a:p>
          <a:p>
            <a:pPr indent="-274320" lvl="0" marL="274320" rtl="0" algn="just">
              <a:spcBef>
                <a:spcPts val="40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lang="en-US" sz="2000">
                <a:solidFill>
                  <a:srgbClr val="0070C0"/>
                </a:solidFill>
              </a:rPr>
              <a:t>	* Construçäo de 5  residencias com 5 quartos VIP cada.</a:t>
            </a:r>
            <a:endParaRPr sz="2000"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2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 sz="100"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>
                <a:solidFill>
                  <a:srgbClr val="0070C0"/>
                </a:solidFill>
              </a:rPr>
              <a:t> </a:t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>
                <a:solidFill>
                  <a:srgbClr val="0070C0"/>
                </a:solidFill>
              </a:rPr>
              <a:t> </a:t>
            </a:r>
            <a:endParaRPr/>
          </a:p>
          <a:p>
            <a:pPr indent="-274320" lvl="0" marL="27432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VALORES </a:t>
            </a:r>
            <a:br>
              <a:rPr lang="en-US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sp>
        <p:nvSpPr>
          <p:cNvPr id="187" name="Google Shape;187;p10"/>
          <p:cNvSpPr txBox="1"/>
          <p:nvPr>
            <p:ph idx="1" type="body"/>
          </p:nvPr>
        </p:nvSpPr>
        <p:spPr>
          <a:xfrm>
            <a:off x="468313" y="1196975"/>
            <a:ext cx="74676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Etica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Integridade.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Confiança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Diversidade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Ingenuidade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Proteçäo das pessoas e do ambiente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Alto desempenho 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/>
          <p:nvPr>
            <p:ph type="title"/>
          </p:nvPr>
        </p:nvSpPr>
        <p:spPr>
          <a:xfrm>
            <a:off x="468313" y="548680"/>
            <a:ext cx="8074025" cy="864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u="sng">
                <a:solidFill>
                  <a:srgbClr val="0070C0"/>
                </a:solidFill>
              </a:rPr>
              <a:t>PRINCÍPIOS DA ECELÊNCIA DO TRABALHO</a:t>
            </a:r>
            <a:br>
              <a:rPr lang="en-US"/>
            </a:br>
            <a:endParaRPr/>
          </a:p>
        </p:txBody>
      </p:sp>
      <p:sp>
        <p:nvSpPr>
          <p:cNvPr id="193" name="Google Shape;193;p11"/>
          <p:cNvSpPr txBox="1"/>
          <p:nvPr>
            <p:ph idx="1" type="body"/>
          </p:nvPr>
        </p:nvSpPr>
        <p:spPr>
          <a:xfrm>
            <a:off x="250825" y="1125538"/>
            <a:ext cx="8748713" cy="4751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Nós sempre trabalhamos nas zona de condição  seguras e proteção de meio ambiente : </a:t>
            </a:r>
            <a:endParaRPr sz="2800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1)-Trabalhamos com pessoas qualificado e treinado  dentro dos limites dos projectos ou ambientes.</a:t>
            </a:r>
            <a:endParaRPr sz="2800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2)-Trabalhamos de maneira segura e controlada.</a:t>
            </a:r>
            <a:endParaRPr sz="2800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3)-Asseguramos que os dispoditivos de segurança existe e funcionam, antes de començar qualquer tipo de trabalho.</a:t>
            </a:r>
            <a:endParaRPr/>
          </a:p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4)- PPE, uso dos equipamentos de protecçäo individual e obrigatório</a:t>
            </a:r>
            <a:endParaRPr sz="2800">
              <a:solidFill>
                <a:srgbClr val="0070C0"/>
              </a:solidFill>
            </a:endParaRPr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70C0"/>
                </a:solidFill>
              </a:rPr>
              <a:t>OBEDIENCIA</a:t>
            </a:r>
            <a:br>
              <a:rPr lang="en-US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sp>
        <p:nvSpPr>
          <p:cNvPr id="199" name="Google Shape;199;p12"/>
          <p:cNvSpPr txBox="1"/>
          <p:nvPr>
            <p:ph idx="1" type="body"/>
          </p:nvPr>
        </p:nvSpPr>
        <p:spPr>
          <a:xfrm>
            <a:off x="684213" y="1628775"/>
            <a:ext cx="76327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b="1" lang="en-US">
                <a:solidFill>
                  <a:srgbClr val="0070C0"/>
                </a:solidFill>
              </a:rPr>
              <a:t>5)- A ( N.B.A.T) - NDOMBO BERTRAND - ASSISTENCIATECNICA, LDA. obedece a toda as regras e regulamento do artigo nº13,2 do decreto nº31/94 de 5 de Agosto:</a:t>
            </a:r>
            <a:endParaRPr b="1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b="1" lang="en-US">
                <a:solidFill>
                  <a:srgbClr val="0070C0"/>
                </a:solidFill>
              </a:rPr>
              <a:t>(Segurança, hygiene e saúde no trabalho e o uso dos PPE).</a:t>
            </a:r>
            <a:endParaRPr b="1"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OBJECTIVOS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05" name="Google Shape;20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Incidentes-0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Esforços da produçäo 90,6% de trabalho.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 </a:t>
            </a:r>
            <a:br>
              <a:rPr lang="en-US" sz="3200"/>
            </a:br>
            <a:r>
              <a:rPr lang="en-US" sz="3200" u="sng">
                <a:solidFill>
                  <a:srgbClr val="0070C0"/>
                </a:solidFill>
              </a:rPr>
              <a:t>MATERIAL &amp; MAQUINAS </a:t>
            </a:r>
            <a:br>
              <a:rPr lang="en-US" sz="3200">
                <a:solidFill>
                  <a:srgbClr val="0070C0"/>
                </a:solidFill>
              </a:rPr>
            </a:b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11" name="Google Shape;211;p14"/>
          <p:cNvSpPr txBox="1"/>
          <p:nvPr>
            <p:ph idx="1" type="body"/>
          </p:nvPr>
        </p:nvSpPr>
        <p:spPr>
          <a:xfrm>
            <a:off x="468313" y="1052513"/>
            <a:ext cx="3816350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en-US" sz="2800">
                <a:solidFill>
                  <a:srgbClr val="0070C0"/>
                </a:solidFill>
              </a:rPr>
              <a:t>Um </a:t>
            </a:r>
            <a:r>
              <a:rPr lang="en-US" sz="3600">
                <a:solidFill>
                  <a:srgbClr val="0070C0"/>
                </a:solidFill>
              </a:rPr>
              <a:t>armazém</a:t>
            </a:r>
            <a:r>
              <a:rPr lang="en-US" sz="2800">
                <a:solidFill>
                  <a:srgbClr val="0070C0"/>
                </a:solidFill>
              </a:rPr>
              <a:t> de Stokagem e venda de material de construçäo Civil no mercado.</a:t>
            </a:r>
            <a:endParaRPr sz="2800"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DSC00483" id="212" name="Google Shape;2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9338" y="1268413"/>
            <a:ext cx="3044825" cy="1944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472" id="213" name="Google Shape;2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1550" y="3716338"/>
            <a:ext cx="3205163" cy="2160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477" id="214" name="Google Shape;21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6463" y="3716338"/>
            <a:ext cx="3009900" cy="216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/>
          <p:nvPr>
            <p:ph type="title"/>
          </p:nvPr>
        </p:nvSpPr>
        <p:spPr>
          <a:xfrm>
            <a:off x="468313" y="188913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 </a:t>
            </a:r>
            <a:br>
              <a:rPr lang="en-US" sz="3600"/>
            </a:br>
            <a:r>
              <a:rPr lang="en-US" sz="3600" u="sng">
                <a:solidFill>
                  <a:srgbClr val="0070C0"/>
                </a:solidFill>
              </a:rPr>
              <a:t>MATERIAL &amp; MAQUINAS </a:t>
            </a:r>
            <a:br>
              <a:rPr lang="en-US" sz="3600">
                <a:solidFill>
                  <a:srgbClr val="0070C0"/>
                </a:solidFill>
              </a:rPr>
            </a:br>
            <a:br>
              <a:rPr lang="en-US" sz="3600">
                <a:solidFill>
                  <a:srgbClr val="0070C0"/>
                </a:solidFill>
              </a:rPr>
            </a:br>
            <a:endParaRPr sz="3600">
              <a:solidFill>
                <a:srgbClr val="0070C0"/>
              </a:solidFill>
            </a:endParaRPr>
          </a:p>
        </p:txBody>
      </p:sp>
      <p:sp>
        <p:nvSpPr>
          <p:cNvPr id="220" name="Google Shape;220;p15"/>
          <p:cNvSpPr txBox="1"/>
          <p:nvPr>
            <p:ph idx="1" type="body"/>
          </p:nvPr>
        </p:nvSpPr>
        <p:spPr>
          <a:xfrm>
            <a:off x="250825" y="908050"/>
            <a:ext cx="8893175" cy="4875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>
                <a:solidFill>
                  <a:srgbClr val="0070C0"/>
                </a:solidFill>
              </a:rPr>
              <a:t>2)-Uma oficina de Carpintaria altamente equipada com máquinas modernas para qualquer tipo de trabalho.</a:t>
            </a:r>
            <a:endParaRPr>
              <a:solidFill>
                <a:srgbClr val="0070C0"/>
              </a:solidFill>
            </a:endParaRPr>
          </a:p>
        </p:txBody>
      </p:sp>
      <p:pic>
        <p:nvPicPr>
          <p:cNvPr descr="DSC00493" id="221" name="Google Shape;22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8" y="2708275"/>
            <a:ext cx="2735262" cy="278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7175" y="2492375"/>
            <a:ext cx="1579563" cy="2952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496" id="223" name="Google Shape;22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56325" y="2636838"/>
            <a:ext cx="2232025" cy="2732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 </a:t>
            </a:r>
            <a:br>
              <a:rPr lang="en-US"/>
            </a:br>
            <a:r>
              <a:rPr lang="en-US" sz="3600" u="sng">
                <a:solidFill>
                  <a:srgbClr val="0070C0"/>
                </a:solidFill>
              </a:rPr>
              <a:t>MATERIAL &amp; MAQUINAS </a:t>
            </a:r>
            <a:br>
              <a:rPr lang="en-US" sz="3600">
                <a:solidFill>
                  <a:srgbClr val="0070C0"/>
                </a:solidFill>
              </a:rPr>
            </a:br>
            <a:endParaRPr sz="3600">
              <a:solidFill>
                <a:srgbClr val="0070C0"/>
              </a:solidFill>
            </a:endParaRPr>
          </a:p>
        </p:txBody>
      </p:sp>
      <p:sp>
        <p:nvSpPr>
          <p:cNvPr id="229" name="Google Shape;229;p16"/>
          <p:cNvSpPr txBox="1"/>
          <p:nvPr>
            <p:ph idx="1" type="body"/>
          </p:nvPr>
        </p:nvSpPr>
        <p:spPr>
          <a:xfrm>
            <a:off x="468313" y="1125538"/>
            <a:ext cx="8207375" cy="14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>
                <a:solidFill>
                  <a:srgbClr val="0070C0"/>
                </a:solidFill>
              </a:rPr>
              <a:t>3)-Uma oficina de soldadura  equipa de 10 máquinas de soldar.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C:\Documents and Settings\Angola\My Documents\My Pictures\Pictures 1 163.jpg" id="230" name="Google Shape;2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150" y="2205038"/>
            <a:ext cx="6192838" cy="396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"/>
          <p:cNvSpPr txBox="1"/>
          <p:nvPr>
            <p:ph type="title"/>
          </p:nvPr>
        </p:nvSpPr>
        <p:spPr>
          <a:xfrm>
            <a:off x="395288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 </a:t>
            </a:r>
            <a:br>
              <a:rPr lang="en-US" sz="3200"/>
            </a:br>
            <a:r>
              <a:rPr lang="en-US" sz="3200" u="sng">
                <a:solidFill>
                  <a:srgbClr val="0070C0"/>
                </a:solidFill>
              </a:rPr>
              <a:t>MATERIAL &amp; MAQUINAS </a:t>
            </a:r>
            <a:br>
              <a:rPr lang="en-US" sz="3200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sp>
        <p:nvSpPr>
          <p:cNvPr id="236" name="Google Shape;236;p17"/>
          <p:cNvSpPr txBox="1"/>
          <p:nvPr>
            <p:ph idx="1" type="body"/>
          </p:nvPr>
        </p:nvSpPr>
        <p:spPr>
          <a:xfrm>
            <a:off x="468313" y="1125538"/>
            <a:ext cx="74676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4)-Uma oficina de Boloqueiro para fabrico de blocos para uso e venda.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Equipada de 8 betobeiras.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DSC00464" id="237" name="Google Shape;2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6825" y="2978150"/>
            <a:ext cx="3671888" cy="275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08" id="238" name="Google Shape;23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288" y="3246438"/>
            <a:ext cx="316865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8"/>
          <p:cNvSpPr txBox="1"/>
          <p:nvPr>
            <p:ph type="title"/>
          </p:nvPr>
        </p:nvSpPr>
        <p:spPr>
          <a:xfrm>
            <a:off x="395288" y="0"/>
            <a:ext cx="79311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 </a:t>
            </a:r>
            <a:br>
              <a:rPr lang="en-US" sz="3200"/>
            </a:br>
            <a:r>
              <a:rPr lang="en-US" sz="3200" u="sng">
                <a:solidFill>
                  <a:srgbClr val="0070C0"/>
                </a:solidFill>
              </a:rPr>
              <a:t>MATERIAL &amp; MAQUINAS 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44" name="Google Shape;244;p18"/>
          <p:cNvSpPr txBox="1"/>
          <p:nvPr>
            <p:ph idx="1" type="body"/>
          </p:nvPr>
        </p:nvSpPr>
        <p:spPr>
          <a:xfrm>
            <a:off x="468313" y="1268413"/>
            <a:ext cx="74676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>
                <a:solidFill>
                  <a:srgbClr val="0070C0"/>
                </a:solidFill>
              </a:rPr>
              <a:t>5- 2 Camiôes cilindro de betäo tendo em conta :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DSC00614" id="245" name="Google Shape;24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975" y="2205038"/>
            <a:ext cx="5040313" cy="3779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 </a:t>
            </a:r>
            <a:br>
              <a:rPr lang="en-US" sz="3200"/>
            </a:br>
            <a:r>
              <a:rPr lang="en-US" sz="3200" u="sng">
                <a:solidFill>
                  <a:srgbClr val="0070C0"/>
                </a:solidFill>
              </a:rPr>
              <a:t>MATERIAL &amp; MAQUINAS 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51" name="Google Shape;251;p19"/>
          <p:cNvSpPr txBox="1"/>
          <p:nvPr>
            <p:ph idx="1" type="body"/>
          </p:nvPr>
        </p:nvSpPr>
        <p:spPr>
          <a:xfrm>
            <a:off x="457200" y="1600200"/>
            <a:ext cx="821848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/>
              <a:t> </a:t>
            </a:r>
            <a:r>
              <a:rPr lang="en-US">
                <a:solidFill>
                  <a:srgbClr val="0070C0"/>
                </a:solidFill>
              </a:rPr>
              <a:t>Um camiäo cilindro ou tupio de betäo multi uso com 4m</a:t>
            </a:r>
            <a:r>
              <a:rPr baseline="30000" lang="en-US">
                <a:solidFill>
                  <a:srgbClr val="0070C0"/>
                </a:solidFill>
              </a:rPr>
              <a:t>3</a:t>
            </a:r>
            <a:r>
              <a:rPr lang="en-US">
                <a:solidFill>
                  <a:srgbClr val="0070C0"/>
                </a:solidFill>
              </a:rPr>
              <a:t> de capacidade (28 sacos).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DSC00624" id="252" name="Google Shape;2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875" y="3284538"/>
            <a:ext cx="2309813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30" id="253" name="Google Shape;25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1275" y="3411538"/>
            <a:ext cx="2244725" cy="2393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02" id="254" name="Google Shape;25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16688" y="3429000"/>
            <a:ext cx="2217737" cy="2376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 </a:t>
            </a:r>
            <a:br>
              <a:rPr lang="en-US" sz="3200"/>
            </a:br>
            <a:r>
              <a:rPr lang="en-US" sz="3200" u="sng">
                <a:solidFill>
                  <a:srgbClr val="0070C0"/>
                </a:solidFill>
              </a:rPr>
              <a:t>MATERIAL &amp; MAQUINAS 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60" name="Google Shape;260;p20"/>
          <p:cNvSpPr txBox="1"/>
          <p:nvPr>
            <p:ph idx="1" type="body"/>
          </p:nvPr>
        </p:nvSpPr>
        <p:spPr>
          <a:xfrm>
            <a:off x="4643438" y="2133600"/>
            <a:ext cx="4330700" cy="331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rPr lang="en-US">
                <a:solidFill>
                  <a:srgbClr val="0070C0"/>
                </a:solidFill>
              </a:rPr>
              <a:t> 6-1 Camiäo cilindro ou tupio de betäo Semi uso com 8m</a:t>
            </a:r>
            <a:r>
              <a:rPr baseline="30000" lang="en-US">
                <a:solidFill>
                  <a:srgbClr val="0070C0"/>
                </a:solidFill>
              </a:rPr>
              <a:t>3</a:t>
            </a:r>
            <a:r>
              <a:rPr lang="en-US">
                <a:solidFill>
                  <a:srgbClr val="0070C0"/>
                </a:solidFill>
              </a:rPr>
              <a:t> de capacidade (55 sacos) equipado de uma lance e tapete rodada.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descr="DSC00618" id="261" name="Google Shape;2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8" y="1557338"/>
            <a:ext cx="4284662" cy="4319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"/>
          <p:cNvSpPr txBox="1"/>
          <p:nvPr>
            <p:ph type="title"/>
          </p:nvPr>
        </p:nvSpPr>
        <p:spPr>
          <a:xfrm>
            <a:off x="539750" y="-315913"/>
            <a:ext cx="7467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MAQUINAS ALUGADAS</a:t>
            </a:r>
            <a:endParaRPr sz="3200">
              <a:solidFill>
                <a:srgbClr val="0070C0"/>
              </a:solidFill>
            </a:endParaRPr>
          </a:p>
        </p:txBody>
      </p:sp>
      <p:sp>
        <p:nvSpPr>
          <p:cNvPr id="267" name="Google Shape;267;p21"/>
          <p:cNvSpPr txBox="1"/>
          <p:nvPr>
            <p:ph idx="1" type="body"/>
          </p:nvPr>
        </p:nvSpPr>
        <p:spPr>
          <a:xfrm>
            <a:off x="5543550" y="908050"/>
            <a:ext cx="3781425" cy="5329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Um apa carregador, 1 camiâo de bombiar massa equipado duma bomba de pressäo atingindo 85 bares equipado de uma lance de 50m</a:t>
            </a:r>
            <a:r>
              <a:rPr baseline="30000" lang="en-US">
                <a:solidFill>
                  <a:srgbClr val="0070C0"/>
                </a:solidFill>
              </a:rPr>
              <a:t>3</a:t>
            </a:r>
            <a:r>
              <a:rPr lang="en-US">
                <a:solidFill>
                  <a:srgbClr val="0070C0"/>
                </a:solidFill>
              </a:rPr>
              <a:t> de alcance.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Dois camiöes basculante de 15m</a:t>
            </a:r>
            <a:r>
              <a:rPr baseline="30000" lang="en-US">
                <a:solidFill>
                  <a:srgbClr val="0070C0"/>
                </a:solidFill>
              </a:rPr>
              <a:t>3</a:t>
            </a:r>
            <a:r>
              <a:rPr lang="en-US">
                <a:solidFill>
                  <a:srgbClr val="0070C0"/>
                </a:solidFill>
              </a:rPr>
              <a:t> de capacidade cada.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Um camiäo atrelado com rebocador atingindo até 40".</a:t>
            </a:r>
            <a:endParaRPr>
              <a:solidFill>
                <a:srgbClr val="0070C0"/>
              </a:solidFill>
            </a:endParaRPr>
          </a:p>
          <a:p>
            <a:pPr indent="-256540" lvl="0" marL="342900" rtl="0" algn="l">
              <a:spcBef>
                <a:spcPts val="544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  <p:pic>
        <p:nvPicPr>
          <p:cNvPr descr="DSC00510" id="268" name="Google Shape;2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3" y="1052513"/>
            <a:ext cx="1728787" cy="158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23" id="269" name="Google Shape;26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9600" y="1052513"/>
            <a:ext cx="1730375" cy="158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20" id="270" name="Google Shape;27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2838" y="1052513"/>
            <a:ext cx="2209800" cy="158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27" id="271" name="Google Shape;27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59113" y="3429000"/>
            <a:ext cx="2787650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66" id="272" name="Google Shape;272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950" y="3429000"/>
            <a:ext cx="2879725" cy="254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ETICA </a:t>
            </a:r>
            <a:endParaRPr/>
          </a:p>
        </p:txBody>
      </p:sp>
      <p:sp>
        <p:nvSpPr>
          <p:cNvPr id="278" name="Google Shape;278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u="sng">
              <a:solidFill>
                <a:srgbClr val="0070C0"/>
              </a:solidFill>
            </a:endParaRPr>
          </a:p>
          <a:p>
            <a:pPr indent="-342900" lvl="0" marL="342900" rtl="0" algn="ctr">
              <a:spcBef>
                <a:spcPts val="64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u="sng">
              <a:solidFill>
                <a:srgbClr val="0070C0"/>
              </a:solidFill>
            </a:endParaRPr>
          </a:p>
          <a:p>
            <a:pPr indent="-342900" lvl="0" marL="342900" rtl="0" algn="ctr">
              <a:spcBef>
                <a:spcPts val="720"/>
              </a:spcBef>
              <a:spcAft>
                <a:spcPts val="0"/>
              </a:spcAft>
              <a:buSzPts val="1800"/>
              <a:buFont typeface="Noto Sans Symbols"/>
              <a:buNone/>
            </a:pPr>
            <a:r>
              <a:rPr lang="en-US" sz="3600" u="sng">
                <a:solidFill>
                  <a:srgbClr val="0070C0"/>
                </a:solidFill>
              </a:rPr>
              <a:t>OS NOSSOS SERVI</a:t>
            </a:r>
            <a:r>
              <a:rPr lang="en-US" sz="3600" u="sng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Ç</a:t>
            </a:r>
            <a:r>
              <a:rPr lang="en-US" sz="3600" u="sng">
                <a:solidFill>
                  <a:srgbClr val="0070C0"/>
                </a:solidFill>
              </a:rPr>
              <a:t>OS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 txBox="1"/>
          <p:nvPr>
            <p:ph type="title"/>
          </p:nvPr>
        </p:nvSpPr>
        <p:spPr>
          <a:xfrm>
            <a:off x="395288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CONSTRUÇÄO CIVIL</a:t>
            </a:r>
            <a:br>
              <a:rPr lang="en-US"/>
            </a:br>
            <a:endParaRPr/>
          </a:p>
        </p:txBody>
      </p:sp>
      <p:sp>
        <p:nvSpPr>
          <p:cNvPr id="284" name="Google Shape;284;p23"/>
          <p:cNvSpPr txBox="1"/>
          <p:nvPr>
            <p:ph idx="1" type="body"/>
          </p:nvPr>
        </p:nvSpPr>
        <p:spPr>
          <a:xfrm>
            <a:off x="4824413" y="1579563"/>
            <a:ext cx="43561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Prestaçöes de serviços na área de contruçäo civil , Betonagem, Montagem  das estruturas Metálicas Tectos falsos em amnstrag, carpintaria, canalizaçäo, electricidade, Soldadura e pintura.</a:t>
            </a:r>
            <a:endParaRPr>
              <a:solidFill>
                <a:srgbClr val="0070C0"/>
              </a:solidFill>
            </a:endParaRPr>
          </a:p>
          <a:p>
            <a:pPr indent="-248920" lvl="0" marL="342900" rtl="0" algn="l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  <p:pic>
        <p:nvPicPr>
          <p:cNvPr descr="DSC00533" id="285" name="Google Shape;28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620713"/>
            <a:ext cx="4535487" cy="3292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63" id="286" name="Google Shape;28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313" y="3933825"/>
            <a:ext cx="4535487" cy="2735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3284538"/>
            <a:ext cx="7740650" cy="317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4"/>
          <p:cNvSpPr txBox="1"/>
          <p:nvPr>
            <p:ph type="title"/>
          </p:nvPr>
        </p:nvSpPr>
        <p:spPr>
          <a:xfrm>
            <a:off x="468313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BETONAGEM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293" name="Google Shape;293;p24"/>
          <p:cNvSpPr txBox="1"/>
          <p:nvPr>
            <p:ph idx="1" type="body"/>
          </p:nvPr>
        </p:nvSpPr>
        <p:spPr>
          <a:xfrm>
            <a:off x="5219700" y="620713"/>
            <a:ext cx="374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Realizaçöes das fundaçôes ; alagem de Betäo, coferragem, ferragem e levantamento das paredes de blocos definitivos e paredes em betâo armado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  <p:pic>
        <p:nvPicPr>
          <p:cNvPr descr="DSC00539" id="294" name="Google Shape;29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650" y="908050"/>
            <a:ext cx="4537075" cy="23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ARQUITECTURA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00" name="Google Shape;300;p25"/>
          <p:cNvSpPr txBox="1"/>
          <p:nvPr>
            <p:ph idx="1" type="body"/>
          </p:nvPr>
        </p:nvSpPr>
        <p:spPr>
          <a:xfrm>
            <a:off x="611188" y="1052513"/>
            <a:ext cx="7632700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Prestaçöes de services na área arquitectural e fiscalizaçäo das obras em cursos nas áreas diversas :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Construçäo civil.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Electricidade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Canalizaçäo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Soldadura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Tubaria 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Montagem das estruturas metálicas.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6"/>
          <p:cNvSpPr txBox="1"/>
          <p:nvPr>
            <p:ph type="title"/>
          </p:nvPr>
        </p:nvSpPr>
        <p:spPr>
          <a:xfrm>
            <a:off x="468313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70C0"/>
                </a:solidFill>
              </a:rPr>
              <a:t>CANALIZAÇÄO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06" name="Google Shape;306;p26"/>
          <p:cNvSpPr txBox="1"/>
          <p:nvPr>
            <p:ph idx="1" type="body"/>
          </p:nvPr>
        </p:nvSpPr>
        <p:spPr>
          <a:xfrm>
            <a:off x="4284663" y="908050"/>
            <a:ext cx="4608512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rPr lang="en-US" sz="2400">
                <a:solidFill>
                  <a:srgbClr val="0070C0"/>
                </a:solidFill>
              </a:rPr>
              <a:t>Prestaçöes de service na área das canalizaçöes:</a:t>
            </a:r>
            <a:endParaRPr/>
          </a:p>
          <a:p>
            <a:pPr indent="0" lvl="0" marL="0" rtl="0" algn="l">
              <a:spcBef>
                <a:spcPts val="444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t/>
            </a:r>
            <a:endParaRPr sz="24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 sz="2200">
                <a:solidFill>
                  <a:srgbClr val="0070C0"/>
                </a:solidFill>
              </a:rPr>
              <a:t>Instalaçöes das tubagens de água potável em tubo de P.V.C, tubo Galvanizado, tubo cabra, tubo, H.P.</a:t>
            </a:r>
            <a:endParaRPr/>
          </a:p>
          <a:p>
            <a:pPr indent="-342900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 sz="2200">
                <a:solidFill>
                  <a:srgbClr val="0070C0"/>
                </a:solidFill>
              </a:rPr>
              <a:t>Tubo schedule .</a:t>
            </a:r>
            <a:endParaRPr sz="2200">
              <a:solidFill>
                <a:srgbClr val="0070C0"/>
              </a:solidFill>
            </a:endParaRPr>
          </a:p>
          <a:p>
            <a:pPr indent="-278288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 sz="22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 sz="2200">
                <a:solidFill>
                  <a:srgbClr val="0070C0"/>
                </a:solidFill>
              </a:rPr>
              <a:t>Montagem das electro-bombas, sanitas, filtros de água cilindros etc…</a:t>
            </a:r>
            <a:endParaRPr sz="2200">
              <a:solidFill>
                <a:srgbClr val="0070C0"/>
              </a:solidFill>
            </a:endParaRPr>
          </a:p>
          <a:p>
            <a:pPr indent="-278288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 sz="22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407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 sz="2200">
                <a:solidFill>
                  <a:srgbClr val="0070C0"/>
                </a:solidFill>
              </a:rPr>
              <a:t>6 canalizadores profissionais altamente formados com 15 anos de experiência profissional a seu serviço, </a:t>
            </a:r>
            <a:endParaRPr sz="2200">
              <a:solidFill>
                <a:srgbClr val="0070C0"/>
              </a:solidFill>
            </a:endParaRPr>
          </a:p>
          <a:p>
            <a:pPr indent="-248920" lvl="0" marL="342900" rtl="0" algn="l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DSC00474" id="307" name="Google Shape;3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088" y="998538"/>
            <a:ext cx="3313112" cy="1782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94" id="308" name="Google Shape;30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2988" y="3068638"/>
            <a:ext cx="2736850" cy="123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596" id="309" name="Google Shape;30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088" y="4437063"/>
            <a:ext cx="3097212" cy="206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ARQUITECTURA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15" name="Google Shape;315;p27"/>
          <p:cNvSpPr txBox="1"/>
          <p:nvPr>
            <p:ph idx="1" type="body"/>
          </p:nvPr>
        </p:nvSpPr>
        <p:spPr>
          <a:xfrm>
            <a:off x="457200" y="1600200"/>
            <a:ext cx="86868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00"/>
              <a:buChar char="🟔"/>
            </a:pPr>
            <a:r>
              <a:rPr lang="en-US" sz="2800">
                <a:solidFill>
                  <a:srgbClr val="0070C0"/>
                </a:solidFill>
              </a:rPr>
              <a:t>Um escritório Arquitectoral para projecçäo, desenho e estudo dos projectos de construçäo, equipado de 4 computadores ultra moderno para projecçäo e estudo de projectos.</a:t>
            </a:r>
            <a:endParaRPr/>
          </a:p>
          <a:p>
            <a:pPr indent="-254000" lvl="0" marL="342900" rtl="0" algn="l">
              <a:spcBef>
                <a:spcPts val="5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8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400"/>
              <a:buChar char="🟔"/>
            </a:pPr>
            <a:r>
              <a:rPr lang="en-US" sz="2800">
                <a:solidFill>
                  <a:srgbClr val="0070C0"/>
                </a:solidFill>
              </a:rPr>
              <a:t>2 desenhadores e 1 Arquitecto ao seu serviço .</a:t>
            </a:r>
            <a:endParaRPr sz="2800"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70C0"/>
                </a:solidFill>
              </a:rPr>
              <a:t>ELECTRICIDADE</a:t>
            </a:r>
            <a:br>
              <a:rPr lang="en-US"/>
            </a:br>
            <a:endParaRPr/>
          </a:p>
        </p:txBody>
      </p:sp>
      <p:sp>
        <p:nvSpPr>
          <p:cNvPr id="321" name="Google Shape;321;p28"/>
          <p:cNvSpPr txBox="1"/>
          <p:nvPr>
            <p:ph idx="1" type="body"/>
          </p:nvPr>
        </p:nvSpPr>
        <p:spPr>
          <a:xfrm>
            <a:off x="4741863" y="1052513"/>
            <a:ext cx="3862387" cy="5113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50000"/>
              <a:buFont typeface="Noto Sans Symbols"/>
              <a:buChar char="🞆"/>
            </a:pPr>
            <a:r>
              <a:rPr lang="en-US">
                <a:solidFill>
                  <a:srgbClr val="0070C0"/>
                </a:solidFill>
              </a:rPr>
              <a:t>Prestaçöes de services em electricidade industrial: para instalaçöes eléctrica nos condominios</a:t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Char char="🞆"/>
            </a:pPr>
            <a:r>
              <a:rPr lang="en-US">
                <a:solidFill>
                  <a:srgbClr val="0070C0"/>
                </a:solidFill>
              </a:rPr>
              <a:t>Montagem dos equipamentos eléctricos  industriais de médio e alta performância tecnológico</a:t>
            </a:r>
            <a:endParaRPr/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Char char="🞆"/>
            </a:pPr>
            <a:r>
              <a:rPr lang="en-US">
                <a:solidFill>
                  <a:srgbClr val="0070C0"/>
                </a:solidFill>
              </a:rPr>
              <a:t>Cablagem dos quadros ou caixas eléctricos, etc…</a:t>
            </a:r>
            <a:endParaRPr/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Char char="🞆"/>
            </a:pPr>
            <a:r>
              <a:rPr lang="en-US">
                <a:solidFill>
                  <a:srgbClr val="0070C0"/>
                </a:solidFill>
              </a:rPr>
              <a:t>5 electricistas altamente formados e qualificados com 6 a 14 anos de experiência profissional aos seus serviços 24h00.</a:t>
            </a:r>
            <a:endParaRPr>
              <a:solidFill>
                <a:srgbClr val="0070C0"/>
              </a:solidFill>
            </a:endParaRPr>
          </a:p>
          <a:p>
            <a:pPr indent="-210820" lvl="0" marL="274320" rtl="0" algn="l">
              <a:spcBef>
                <a:spcPts val="400"/>
              </a:spcBef>
              <a:spcAft>
                <a:spcPts val="0"/>
              </a:spcAft>
              <a:buSzPct val="50000"/>
              <a:buFont typeface="Noto Sans Symbols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</p:txBody>
      </p:sp>
      <p:pic>
        <p:nvPicPr>
          <p:cNvPr descr="DSC00484" id="322" name="Google Shape;3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700213"/>
            <a:ext cx="3471863" cy="417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CLIMATIZAÇÄO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28" name="Google Shape;328;p29"/>
          <p:cNvSpPr txBox="1"/>
          <p:nvPr>
            <p:ph idx="1" type="body"/>
          </p:nvPr>
        </p:nvSpPr>
        <p:spPr>
          <a:xfrm>
            <a:off x="457200" y="1600200"/>
            <a:ext cx="78597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Prestaçöes de serviço nas montagens dos Ar condicionados.</a:t>
            </a:r>
            <a:endParaRPr/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Reparaçöes e manutençöes gerais dos Ar condicionados e dos centrais climáticos.</a:t>
            </a:r>
            <a:endParaRPr/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6 técnicos altamente formados aos seus serviços 24h00 com 8 à 16 anos de experiência profissional.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MECANICO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34" name="Google Shape;334;p30"/>
          <p:cNvSpPr txBox="1"/>
          <p:nvPr>
            <p:ph idx="1" type="body"/>
          </p:nvPr>
        </p:nvSpPr>
        <p:spPr>
          <a:xfrm>
            <a:off x="457200" y="1600200"/>
            <a:ext cx="843597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Prestaçöes de serviço na área da mecânica industrial, mecânica automóvel, mecânica geral, electro mecânica; para reparaçöes dos motores e equipamentos  mecânica em geral.</a:t>
            </a:r>
            <a:endParaRPr/>
          </a:p>
          <a:p>
            <a:pPr indent="-248920" lvl="0" marL="342900" rtl="0" algn="just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4 chefes Mecânicos e 2 electro mecânico de experiência professional positive, de 8 a 20 anos de profisäo e vários seminários no ramo dos equipamentos mecanica  realizados. Desponivel aos seu serviços .</a:t>
            </a:r>
            <a:endParaRPr>
              <a:solidFill>
                <a:srgbClr val="0070C0"/>
              </a:solidFill>
            </a:endParaRPr>
          </a:p>
          <a:p>
            <a:pPr indent="-248920" lvl="0" marL="342900" rtl="0" algn="l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PINTURAS</a:t>
            </a:r>
            <a:br>
              <a:rPr lang="en-US"/>
            </a:br>
            <a:endParaRPr/>
          </a:p>
        </p:txBody>
      </p:sp>
      <p:sp>
        <p:nvSpPr>
          <p:cNvPr id="340" name="Google Shape;340;p31"/>
          <p:cNvSpPr txBox="1"/>
          <p:nvPr>
            <p:ph idx="1" type="body"/>
          </p:nvPr>
        </p:nvSpPr>
        <p:spPr>
          <a:xfrm>
            <a:off x="4643438" y="1196975"/>
            <a:ext cx="41148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Prestaçöes de serviços nas renovaçöes das pinturas industriais.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Char char="•"/>
            </a:pPr>
            <a:r>
              <a:rPr lang="en-US">
                <a:solidFill>
                  <a:srgbClr val="0070C0"/>
                </a:solidFill>
              </a:rPr>
              <a:t>8 pintores altamente formados e preparados para qualquer tipo de pintura, experiência profissional de 6 à 20 anos de experiências.</a:t>
            </a:r>
            <a:endParaRPr>
              <a:solidFill>
                <a:srgbClr val="0070C0"/>
              </a:solidFill>
            </a:endParaRPr>
          </a:p>
          <a:p>
            <a:pPr indent="-248920" lvl="0" marL="342900" rtl="0" algn="l">
              <a:spcBef>
                <a:spcPts val="592"/>
              </a:spcBef>
              <a:spcAft>
                <a:spcPts val="0"/>
              </a:spcAft>
              <a:buSzPct val="50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DSC00667" id="341" name="Google Shape;34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341438"/>
            <a:ext cx="4608513" cy="3459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620713"/>
            <a:ext cx="8569325" cy="58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2"/>
          <p:cNvSpPr txBox="1"/>
          <p:nvPr>
            <p:ph type="title"/>
          </p:nvPr>
        </p:nvSpPr>
        <p:spPr>
          <a:xfrm>
            <a:off x="468313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70C0"/>
                </a:solidFill>
              </a:rPr>
              <a:t>CARPINTARIA</a:t>
            </a:r>
            <a:br>
              <a:rPr lang="en-US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sp>
        <p:nvSpPr>
          <p:cNvPr id="348" name="Google Shape;348;p32"/>
          <p:cNvSpPr txBox="1"/>
          <p:nvPr>
            <p:ph idx="1" type="body"/>
          </p:nvPr>
        </p:nvSpPr>
        <p:spPr>
          <a:xfrm>
            <a:off x="179388" y="549275"/>
            <a:ext cx="8964612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10-Carpinteiros profissionais de experiência positive 6 à 15 anos de experiência profissional.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Altamente formado e preparados para qualquer tipo de trabalho da carpintaria, fabrico , armaçöes, Montagem etc…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descr="Ver DSC04738.JPG na apresentação de diapositivos" id="349" name="Google Shape;349;p3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3.googleusercontent.com/-yfwe5j0G660/UpttuWLT9vI/AAAAAAAADwc/B8i_nToeUpA/w506-h750/Water%2520Corral%25201.jpg" id="354" name="Google Shape;35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2205038"/>
            <a:ext cx="8280400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3"/>
          <p:cNvSpPr txBox="1"/>
          <p:nvPr>
            <p:ph type="title"/>
          </p:nvPr>
        </p:nvSpPr>
        <p:spPr>
          <a:xfrm>
            <a:off x="428596" y="214290"/>
            <a:ext cx="8124532" cy="928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MANUTENCAO DE PISCINAS </a:t>
            </a:r>
            <a:br>
              <a:rPr lang="en-US" sz="3200" u="sng">
                <a:solidFill>
                  <a:srgbClr val="0070C0"/>
                </a:solidFill>
              </a:rPr>
            </a:br>
            <a:r>
              <a:rPr lang="en-US" sz="3200" u="sng">
                <a:solidFill>
                  <a:srgbClr val="0070C0"/>
                </a:solidFill>
              </a:rPr>
              <a:t>TRATAMENTO DAS AGUAS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56" name="Google Shape;356;p33"/>
          <p:cNvSpPr txBox="1"/>
          <p:nvPr>
            <p:ph idx="1" type="body"/>
          </p:nvPr>
        </p:nvSpPr>
        <p:spPr>
          <a:xfrm>
            <a:off x="323850" y="981075"/>
            <a:ext cx="83629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200"/>
              <a:buChar char="🟔"/>
            </a:pPr>
            <a:r>
              <a:rPr lang="en-US" sz="2400">
                <a:solidFill>
                  <a:srgbClr val="004FB1"/>
                </a:solidFill>
                <a:latin typeface="Arial"/>
                <a:ea typeface="Arial"/>
                <a:cs typeface="Arial"/>
                <a:sym typeface="Arial"/>
              </a:rPr>
              <a:t>Prestaçöes de serviços na limpeza e tratamento das piscinas,manutençöes dos filtros  de área e das bombas de piscina, tratamento de água da piscina com os produtos especiais chloro chocante, chloro de longa duraçäo, duplexos, controlo de água.</a:t>
            </a:r>
            <a:endParaRPr sz="2400">
              <a:solidFill>
                <a:srgbClr val="004FB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Char char="🟔"/>
            </a:pPr>
            <a:r>
              <a:rPr lang="en-US" sz="2400">
                <a:solidFill>
                  <a:srgbClr val="004FB1"/>
                </a:solidFill>
                <a:latin typeface="Arial"/>
                <a:ea typeface="Arial"/>
                <a:cs typeface="Arial"/>
                <a:sym typeface="Arial"/>
              </a:rPr>
              <a:t>4 operadores de piscina altamente formados com 7 anos de experiencia profissional positiva ao seu serviço 24h00.</a:t>
            </a:r>
            <a:endParaRPr sz="2400">
              <a:solidFill>
                <a:srgbClr val="004FB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04FB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36613"/>
            <a:ext cx="9144000" cy="5761037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JARDINAGEM &amp; TRATAMENTOS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63" name="Google Shape;363;p34"/>
          <p:cNvSpPr txBox="1"/>
          <p:nvPr>
            <p:ph idx="1" type="body"/>
          </p:nvPr>
        </p:nvSpPr>
        <p:spPr>
          <a:xfrm>
            <a:off x="457200" y="1600200"/>
            <a:ext cx="8291513" cy="4637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b="1" lang="en-US">
                <a:solidFill>
                  <a:srgbClr val="0070C0"/>
                </a:solidFill>
              </a:rPr>
              <a:t>Prestaçöes de serviços aos tratamento das plantas, relvas, flores, preparaçäo e tratamento das terras contaminada   ou agua contaminada.</a:t>
            </a:r>
            <a:endParaRPr/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b="1" lang="en-US">
                <a:solidFill>
                  <a:srgbClr val="0070C0"/>
                </a:solidFill>
              </a:rPr>
              <a:t>12 jardineiros um quimico e um Agronómo para tratamento do solos contaminada , tratamento dos vasos, jardim e plantas , ao seu serviço 24h00.</a:t>
            </a:r>
            <a:endParaRPr b="1"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/>
          <p:nvPr>
            <p:ph type="title"/>
          </p:nvPr>
        </p:nvSpPr>
        <p:spPr>
          <a:xfrm>
            <a:off x="323528" y="188640"/>
            <a:ext cx="8147050" cy="5832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</a:rPr>
              <a:t>Proposta técnica de </a:t>
            </a:r>
            <a:br>
              <a:rPr lang="en-US" sz="4000">
                <a:solidFill>
                  <a:srgbClr val="0070C0"/>
                </a:solidFill>
              </a:rPr>
            </a:br>
            <a:r>
              <a:rPr lang="en-US" sz="4000">
                <a:solidFill>
                  <a:srgbClr val="0070C0"/>
                </a:solidFill>
              </a:rPr>
              <a:t>fornecimento de mão de obra para trabalhos de manutenção e construções em campo petroleiro </a:t>
            </a:r>
            <a:br>
              <a:rPr lang="en-US" sz="4000">
                <a:solidFill>
                  <a:srgbClr val="0070C0"/>
                </a:solidFill>
              </a:rPr>
            </a:br>
            <a:br>
              <a:rPr lang="en-US" sz="4000">
                <a:solidFill>
                  <a:srgbClr val="0070C0"/>
                </a:solidFill>
              </a:rPr>
            </a:br>
            <a:r>
              <a:rPr lang="en-US" sz="4000">
                <a:solidFill>
                  <a:srgbClr val="0070C0"/>
                </a:solidFill>
              </a:rPr>
              <a:t>Pluspetrol</a:t>
            </a:r>
            <a:br>
              <a:rPr lang="en-US" sz="4000">
                <a:solidFill>
                  <a:srgbClr val="0070C0"/>
                </a:solidFill>
              </a:rPr>
            </a:br>
            <a:br>
              <a:rPr lang="en-US" sz="4000">
                <a:solidFill>
                  <a:srgbClr val="0070C0"/>
                </a:solidFill>
              </a:rPr>
            </a:br>
            <a:r>
              <a:rPr lang="en-US" sz="4000">
                <a:solidFill>
                  <a:srgbClr val="0070C0"/>
                </a:solidFill>
              </a:rPr>
              <a:t>Cabinda, Bloco sul.-</a:t>
            </a:r>
            <a:endParaRPr sz="4000">
              <a:solidFill>
                <a:srgbClr val="0070C0"/>
              </a:solidFill>
            </a:endParaRPr>
          </a:p>
        </p:txBody>
      </p:sp>
      <p:sp>
        <p:nvSpPr>
          <p:cNvPr descr="Ver DSC04765.JPG na apresentação de diapositivos" id="369" name="Google Shape;369;p3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70C0"/>
                </a:solidFill>
              </a:rPr>
              <a:t>SOLDADURA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75" name="Google Shape;375;p36"/>
          <p:cNvSpPr txBox="1"/>
          <p:nvPr>
            <p:ph idx="1" type="body"/>
          </p:nvPr>
        </p:nvSpPr>
        <p:spPr>
          <a:xfrm>
            <a:off x="468313" y="908050"/>
            <a:ext cx="8074025" cy="4875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00"/>
              <a:buChar char="🟔"/>
            </a:pPr>
            <a:r>
              <a:rPr b="1" lang="en-US" sz="2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16 soldadores e Tubistas , altamente equipados para fabrico e realizaçäo dos projectos aos seus services 24horas.</a:t>
            </a:r>
            <a:endParaRPr b="1" sz="2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rtl="0" algn="l">
              <a:spcBef>
                <a:spcPts val="5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SC00575" id="376" name="Google Shape;3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6463" y="2492375"/>
            <a:ext cx="3095625" cy="1728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60" id="377" name="Google Shape;37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6013" y="2492375"/>
            <a:ext cx="2879725" cy="18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6013" y="4581525"/>
            <a:ext cx="3095625" cy="1855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0626" id="379" name="Google Shape;379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43438" y="4508500"/>
            <a:ext cx="3168650" cy="1900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7"/>
          <p:cNvSpPr txBox="1"/>
          <p:nvPr>
            <p:ph type="title"/>
          </p:nvPr>
        </p:nvSpPr>
        <p:spPr>
          <a:xfrm>
            <a:off x="468313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70C0"/>
                </a:solidFill>
              </a:rPr>
              <a:t>CARPINTARIA</a:t>
            </a:r>
            <a:br>
              <a:rPr lang="en-US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sp>
        <p:nvSpPr>
          <p:cNvPr id="385" name="Google Shape;385;p37"/>
          <p:cNvSpPr txBox="1"/>
          <p:nvPr>
            <p:ph idx="1" type="body"/>
          </p:nvPr>
        </p:nvSpPr>
        <p:spPr>
          <a:xfrm>
            <a:off x="179388" y="620713"/>
            <a:ext cx="8964612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10-Carpinteiros profissionais de experiência positive 6 à 15 anos de experiência profissional.</a:t>
            </a:r>
            <a:endParaRPr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lang="en-US">
                <a:solidFill>
                  <a:srgbClr val="0070C0"/>
                </a:solidFill>
              </a:rPr>
              <a:t>Altamente formado e preparados para qualquer tipo de trabalho da carpintaria, fabrico , armaçöes, Montagem etc…</a:t>
            </a:r>
            <a:endParaRPr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DSC00539" id="386" name="Google Shape;38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38" y="3429000"/>
            <a:ext cx="3959225" cy="296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MANUTENCAO DE PISCINAS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92" name="Google Shape;392;p38"/>
          <p:cNvSpPr txBox="1"/>
          <p:nvPr>
            <p:ph idx="1" type="body"/>
          </p:nvPr>
        </p:nvSpPr>
        <p:spPr>
          <a:xfrm>
            <a:off x="457200" y="1600200"/>
            <a:ext cx="83629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200"/>
              <a:buChar char="🟔"/>
            </a:pPr>
            <a:r>
              <a:rPr lang="en-US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Prestaçöes de serviços na limpeza e tratamento das piscinas,manutençöes dos filtros  de área e das bombas de piscina, tratamento de água da piscina com os produtos especiais chloro chocante, chloro de longa duraçäo, duplexos, controlo de água.</a:t>
            </a:r>
            <a:endParaRPr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SzPts val="1200"/>
              <a:buChar char="🟔"/>
            </a:pPr>
            <a:r>
              <a:rPr lang="en-US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4 operadores de piscina altamente formados com 7 anos de experiencia profissional positiva ao seu serviço 24h00.</a:t>
            </a:r>
            <a:endParaRPr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0070C0"/>
                </a:solidFill>
              </a:rPr>
              <a:t>JARDINAGEM &amp; TRATAMENTOS</a:t>
            </a:r>
            <a:br>
              <a:rPr lang="en-US" sz="3200">
                <a:solidFill>
                  <a:srgbClr val="0070C0"/>
                </a:solidFill>
              </a:rPr>
            </a:br>
            <a:endParaRPr sz="3200">
              <a:solidFill>
                <a:srgbClr val="0070C0"/>
              </a:solidFill>
            </a:endParaRPr>
          </a:p>
        </p:txBody>
      </p:sp>
      <p:sp>
        <p:nvSpPr>
          <p:cNvPr id="398" name="Google Shape;398;p39"/>
          <p:cNvSpPr txBox="1"/>
          <p:nvPr>
            <p:ph idx="1" type="body"/>
          </p:nvPr>
        </p:nvSpPr>
        <p:spPr>
          <a:xfrm>
            <a:off x="457200" y="1600200"/>
            <a:ext cx="85074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b="1" lang="en-US">
                <a:solidFill>
                  <a:srgbClr val="0070C0"/>
                </a:solidFill>
              </a:rPr>
              <a:t>Prestaçöes de serviços aos tratamento das plantas, relvas, flores, preparaçäo e tratamento das terras contaminada   ou agua contaminada.</a:t>
            </a:r>
            <a:endParaRPr/>
          </a:p>
          <a:p>
            <a:pPr indent="-2413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>
              <a:solidFill>
                <a:srgbClr val="0070C0"/>
              </a:solidFill>
            </a:endParaRPr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b="1" lang="en-US">
                <a:solidFill>
                  <a:srgbClr val="0070C0"/>
                </a:solidFill>
              </a:rPr>
              <a:t>12 jardineiros um quimico e um Agronómo para tratamento do solos contaminada , tratamento dos vasos, jardim e plantas , ao seu serviço 24h00.</a:t>
            </a:r>
            <a:endParaRPr b="1">
              <a:solidFill>
                <a:srgbClr val="0070C0"/>
              </a:solidFill>
            </a:endParaRPr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800" y="1663700"/>
            <a:ext cx="6502400" cy="450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0"/>
          <p:cNvSpPr txBox="1"/>
          <p:nvPr>
            <p:ph type="title"/>
          </p:nvPr>
        </p:nvSpPr>
        <p:spPr>
          <a:xfrm>
            <a:off x="323528" y="20851"/>
            <a:ext cx="8064896" cy="1512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0000"/>
                </a:solidFill>
              </a:rPr>
              <a:t>Proposta técnica </a:t>
            </a:r>
            <a:br>
              <a:rPr lang="en-US" sz="4000">
                <a:solidFill>
                  <a:srgbClr val="FF0000"/>
                </a:solidFill>
              </a:rPr>
            </a:br>
            <a:r>
              <a:rPr lang="en-US" sz="4000">
                <a:solidFill>
                  <a:srgbClr val="FF0000"/>
                </a:solidFill>
              </a:rPr>
              <a:t>de fornecimento de mão de obra   </a:t>
            </a:r>
            <a:br>
              <a:rPr lang="en-US" sz="1800">
                <a:solidFill>
                  <a:srgbClr val="FF0000"/>
                </a:solidFill>
              </a:rPr>
            </a:b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" name="Google Shape;409;p41"/>
          <p:cNvGraphicFramePr/>
          <p:nvPr/>
        </p:nvGraphicFramePr>
        <p:xfrm>
          <a:off x="179388" y="98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{7852129E-8C76-4167-B561-6F806C4D168F}</a:tableStyleId>
              </a:tblPr>
              <a:tblGrid>
                <a:gridCol w="8605700"/>
                <a:gridCol w="179525"/>
              </a:tblGrid>
              <a:tr h="42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sng" cap="none" strike="noStrike">
                          <a:solidFill>
                            <a:schemeClr val="accent1"/>
                          </a:solidFill>
                        </a:rPr>
                        <a:t>Descripção dos trabalhos </a:t>
                      </a:r>
                      <a:endParaRPr sz="2800" u="sng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0" marB="0" marR="42050" marL="420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42050" marL="420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67650">
                <a:tc>
                  <a:txBody>
                    <a:bodyPr/>
                    <a:lstStyle/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Electricidade</a:t>
                      </a: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Mecanica 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Ajudante de trabalhos gerais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Soldadores. 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Tubistas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Construção Civil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Canalização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Carpintaria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Pintor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Tecnico de ar condicionado.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Administrativos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Armazemnistas em Logistico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Operadores  de maquinas , camiao   grua  &amp;  motoristas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Os  Montadores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Supervisores.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Quimicos  &amp; Agronomos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Arquitectos  de projecção .</a:t>
                      </a:r>
                      <a:endParaRPr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Book Antiqua"/>
                        <a:buAutoNum type="arabicPeriod"/>
                      </a:pPr>
                      <a:r>
                        <a:rPr i="1" lang="en-US" sz="1800">
                          <a:solidFill>
                            <a:srgbClr val="0070C0"/>
                          </a:solidFill>
                        </a:rPr>
                        <a:t>Instrumentista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2000">
                        <a:solidFill>
                          <a:srgbClr val="0070C0"/>
                        </a:solidFill>
                      </a:endParaRPr>
                    </a:p>
                  </a:txBody>
                  <a:tcPr marT="0" marB="0" marR="42050" marL="420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ESTRATEGIA </a:t>
            </a:r>
            <a:endParaRPr/>
          </a:p>
        </p:txBody>
      </p:sp>
      <p:sp>
        <p:nvSpPr>
          <p:cNvPr id="415" name="Google Shape;415;p42"/>
          <p:cNvSpPr txBox="1"/>
          <p:nvPr>
            <p:ph idx="1" type="body"/>
          </p:nvPr>
        </p:nvSpPr>
        <p:spPr>
          <a:xfrm>
            <a:off x="457200" y="1600200"/>
            <a:ext cx="8435975" cy="478155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None/>
            </a:pPr>
            <a:r>
              <a:rPr b="1" i="1" lang="en-US" sz="2000">
                <a:solidFill>
                  <a:srgbClr val="0070C0"/>
                </a:solidFill>
              </a:rPr>
              <a:t>A nossa estrategia principal para éxécução dos trabalhos  é a criação de varias quadrilhas d’execução :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carpinteiro  para as coferagem  e  Fabricacao ….ect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ferreiro para armação dos ferros 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soldadores  e Tubistas  para qualquer eventualidade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 pedreiro para execução de betão armado e construcao Civil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dos Servicos geral  : Para qualquer tipo de trabalhos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apoio tecnico  de  Supervisores  para as  revizoes permanente das cronograma estabelecida e respostas  de frente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transporte de materiais e équipamento 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1000"/>
              <a:buChar char="🟔"/>
            </a:pPr>
            <a:r>
              <a:rPr b="1" i="1" lang="en-US" sz="2000">
                <a:solidFill>
                  <a:srgbClr val="0070C0"/>
                </a:solidFill>
              </a:rPr>
              <a:t>Quadrilha de Armazenagem  . De qualquer tipo de materiais ……etc.</a:t>
            </a:r>
            <a:endParaRPr/>
          </a:p>
          <a:p>
            <a:pPr indent="-279400" lvl="0" marL="342900" rtl="0" algn="l">
              <a:spcBef>
                <a:spcPts val="4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b="1" i="1" sz="2000">
              <a:solidFill>
                <a:srgbClr val="0070C0"/>
              </a:solidFill>
            </a:endParaRPr>
          </a:p>
          <a:p>
            <a:pPr indent="-292100" lvl="0" marL="342900" rtl="0" algn="l">
              <a:spcBef>
                <a:spcPts val="32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IMPLATA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ÇÃ</a:t>
            </a:r>
            <a:r>
              <a:rPr lang="en-US"/>
              <a:t>O </a:t>
            </a:r>
            <a:endParaRPr/>
          </a:p>
        </p:txBody>
      </p:sp>
      <p:sp>
        <p:nvSpPr>
          <p:cNvPr id="421" name="Google Shape;421;p43"/>
          <p:cNvSpPr txBox="1"/>
          <p:nvPr>
            <p:ph idx="1" type="body"/>
          </p:nvPr>
        </p:nvSpPr>
        <p:spPr>
          <a:xfrm>
            <a:off x="611560" y="155679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i="1" lang="en-US">
                <a:solidFill>
                  <a:srgbClr val="0070C0"/>
                </a:solidFill>
              </a:rPr>
              <a:t>A implatação sera éxécutada com as confirmidade do prejecto a realizar , dentro dos limites do projecto dado péla empresa solicitante , Apos um estudo laboral ambos e parte .</a:t>
            </a:r>
            <a:endParaRPr i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exsecuções  </a:t>
            </a:r>
            <a:endParaRPr/>
          </a:p>
        </p:txBody>
      </p:sp>
      <p:sp>
        <p:nvSpPr>
          <p:cNvPr id="427" name="Google Shape;427;p4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🟔"/>
            </a:pPr>
            <a:r>
              <a:rPr i="1" lang="en-US">
                <a:solidFill>
                  <a:srgbClr val="0070C0"/>
                </a:solidFill>
              </a:rPr>
              <a:t>As exsecuções serão feita apôs estudo da aria  traçada e definda  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i="1" lang="en-US">
                <a:solidFill>
                  <a:srgbClr val="0070C0"/>
                </a:solidFill>
              </a:rPr>
              <a:t>Estudo Ambiental da aria operativa e outros factores.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1600"/>
              <a:buChar char="🟔"/>
            </a:pPr>
            <a:r>
              <a:rPr i="1" lang="en-US">
                <a:solidFill>
                  <a:srgbClr val="0070C0"/>
                </a:solidFill>
              </a:rPr>
              <a:t>Estabelecendo  assim  um cronograma  d’ éxécução  das tarefas  :</a:t>
            </a:r>
            <a:endParaRPr/>
          </a:p>
          <a:p>
            <a:pPr indent="-241300" lvl="0" marL="342900" rtl="0" algn="l">
              <a:spcBef>
                <a:spcPts val="6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5"/>
          <p:cNvSpPr txBox="1"/>
          <p:nvPr>
            <p:ph type="title"/>
          </p:nvPr>
        </p:nvSpPr>
        <p:spPr>
          <a:xfrm>
            <a:off x="46754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Cronograma de trabalhos.</a:t>
            </a:r>
            <a:endParaRPr/>
          </a:p>
        </p:txBody>
      </p:sp>
      <p:graphicFrame>
        <p:nvGraphicFramePr>
          <p:cNvPr id="433" name="Google Shape;433;p45"/>
          <p:cNvGraphicFramePr/>
          <p:nvPr/>
        </p:nvGraphicFramePr>
        <p:xfrm>
          <a:off x="4232275" y="1985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{7852129E-8C76-4167-B561-6F806C4D168F}</a:tableStyleId>
              </a:tblPr>
              <a:tblGrid>
                <a:gridCol w="207975"/>
              </a:tblGrid>
              <a:tr h="365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575" marB="45575" marR="91275" marL="91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34" name="Google Shape;434;p45"/>
          <p:cNvGraphicFramePr/>
          <p:nvPr/>
        </p:nvGraphicFramePr>
        <p:xfrm>
          <a:off x="142844" y="10001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{8C4C136F-49F4-493D-B44D-EBF9247BADAE}</a:tableStyleId>
              </a:tblPr>
              <a:tblGrid>
                <a:gridCol w="432050"/>
                <a:gridCol w="1728375"/>
                <a:gridCol w="647975"/>
                <a:gridCol w="1008275"/>
                <a:gridCol w="1255450"/>
                <a:gridCol w="688825"/>
                <a:gridCol w="216025"/>
                <a:gridCol w="216025"/>
                <a:gridCol w="216025"/>
                <a:gridCol w="216025"/>
                <a:gridCol w="216025"/>
                <a:gridCol w="216025"/>
                <a:gridCol w="216025"/>
                <a:gridCol w="216025"/>
                <a:gridCol w="216025"/>
                <a:gridCol w="216025"/>
                <a:gridCol w="216025"/>
                <a:gridCol w="215900"/>
                <a:gridCol w="216025"/>
                <a:gridCol w="216025"/>
              </a:tblGrid>
              <a:tr h="5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AR    T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   Activida de serviço  Regular</a:t>
                      </a:r>
                      <a:r>
                        <a:rPr lang="en-US" sz="1400">
                          <a:solidFill>
                            <a:schemeClr val="lt1"/>
                          </a:solidFill>
                        </a:rPr>
                        <a:t>  </a:t>
                      </a:r>
                      <a:endParaRPr sz="1400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Qt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Tempo  limit da  execucao     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Diariamente</a:t>
                      </a:r>
                      <a:r>
                        <a:rPr lang="en-US" sz="1000"/>
                        <a:t>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Num:</a:t>
                      </a:r>
                      <a:r>
                        <a:rPr lang="en-US" sz="1100"/>
                        <a:t> effetivos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Qt</a:t>
                      </a:r>
                      <a:r>
                        <a:rPr lang="en-US" sz="1600"/>
                        <a:t> - d</a:t>
                      </a:r>
                      <a:r>
                        <a:rPr lang="en-US" sz="1600"/>
                        <a:t>ias </a:t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A.1</a:t>
                      </a:r>
                      <a:r>
                        <a:rPr lang="en-US" sz="1000"/>
                        <a:t> </a:t>
                      </a:r>
                      <a:r>
                        <a:rPr lang="en-US" sz="1000"/>
                        <a:t>–</a:t>
                      </a:r>
                      <a:r>
                        <a:rPr lang="en-US" sz="1000"/>
                        <a:t> Equipe </a:t>
                      </a:r>
                      <a:r>
                        <a:rPr lang="en-US" sz="1000"/>
                        <a:t> de armazens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</a:t>
                      </a:r>
                      <a:r>
                        <a:rPr lang="en-US" sz="1000"/>
                        <a:t> 4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/>
                        <a:t>2 </a:t>
                      </a:r>
                      <a:r>
                        <a:rPr lang="en-US" sz="1000"/>
                        <a:t>Elementos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3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A.2 </a:t>
                      </a:r>
                      <a:r>
                        <a:rPr lang="en-US" sz="900"/>
                        <a:t>– Equipe</a:t>
                      </a:r>
                      <a:r>
                        <a:rPr lang="en-US" sz="900"/>
                        <a:t> de Motorista  Pes</a:t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21/21</a:t>
                      </a:r>
                      <a:r>
                        <a:rPr lang="en-US" sz="1000"/>
                        <a:t>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/>
                        <a:t> </a:t>
                      </a:r>
                      <a:r>
                        <a:rPr lang="en-US" sz="1000"/>
                        <a:t>2</a:t>
                      </a:r>
                      <a:r>
                        <a:rPr lang="en-US" sz="1000"/>
                        <a:t> Elementos </a:t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29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A.3</a:t>
                      </a:r>
                      <a:r>
                        <a:rPr lang="en-US" sz="1000"/>
                        <a:t> -  Labortorista</a:t>
                      </a:r>
                      <a:r>
                        <a:rPr lang="en-US" sz="1000"/>
                        <a:t>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5/2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 Elemento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A.4</a:t>
                      </a:r>
                      <a:r>
                        <a:rPr lang="en-US" sz="900"/>
                        <a:t>  - </a:t>
                      </a:r>
                      <a:r>
                        <a:rPr lang="en-US" sz="900"/>
                        <a:t> Equipe de serviço Geral</a:t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8h+4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4</a:t>
                      </a:r>
                      <a:r>
                        <a:rPr lang="en-US" sz="1000"/>
                        <a:t> </a:t>
                      </a:r>
                      <a:r>
                        <a:rPr lang="en-US" sz="1000"/>
                        <a:t>Elemento</a:t>
                      </a:r>
                      <a:r>
                        <a:rPr lang="en-US" sz="1000"/>
                        <a:t>s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A.5</a:t>
                      </a:r>
                      <a:r>
                        <a:rPr b="1" lang="en-US" sz="1000"/>
                        <a:t> </a:t>
                      </a:r>
                      <a:r>
                        <a:rPr lang="en-US" sz="1000"/>
                        <a:t>-  Equipe de limpeza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4 Elementos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A.6</a:t>
                      </a:r>
                      <a:r>
                        <a:rPr lang="en-US" sz="1000"/>
                        <a:t> -  Equipe  Civil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5 Elementos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A.7</a:t>
                      </a:r>
                      <a:r>
                        <a:rPr lang="en-US" sz="1000"/>
                        <a:t> -  Equipe  Mecanica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3 Elementos + Carro</a:t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A.8</a:t>
                      </a:r>
                      <a:r>
                        <a:rPr b="1" lang="en-US" sz="1000"/>
                        <a:t> </a:t>
                      </a:r>
                      <a:r>
                        <a:rPr lang="en-US" sz="1000"/>
                        <a:t>-  Equipe  Tecnicos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 Elementos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A.9</a:t>
                      </a:r>
                      <a:r>
                        <a:rPr lang="en-US" sz="1000"/>
                        <a:t> -  Equipe de</a:t>
                      </a:r>
                      <a:r>
                        <a:rPr lang="en-US" sz="1000"/>
                        <a:t> Solda: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 sz="12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mbria"/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mbria"/>
                        <a:buNone/>
                      </a:pPr>
                      <a:r>
                        <a:rPr lang="en-US" sz="900"/>
                        <a:t>3 Elementos + Carro</a:t>
                      </a:r>
                      <a:endParaRPr sz="9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85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A.10</a:t>
                      </a:r>
                      <a:r>
                        <a:rPr lang="en-US" sz="1000"/>
                        <a:t> -  Supervisor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mbria"/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mbria"/>
                        <a:buNone/>
                      </a:pPr>
                      <a:r>
                        <a:rPr lang="en-US" sz="900"/>
                        <a:t>3 Elementos + Carro</a:t>
                      </a:r>
                      <a:endParaRPr sz="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A.11</a:t>
                      </a:r>
                      <a:r>
                        <a:rPr lang="en-US" sz="1000"/>
                        <a:t> - Pessoal Saude</a:t>
                      </a:r>
                      <a:r>
                        <a:rPr lang="en-US" sz="1000"/>
                        <a:t> Segurança    &amp;  Meio Ambiente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</a:t>
                      </a:r>
                      <a:endParaRPr sz="1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mbria"/>
                        <a:buNone/>
                      </a:pPr>
                      <a:r>
                        <a:rPr lang="en-US" sz="1000"/>
                        <a:t>8h</a:t>
                      </a:r>
                      <a:r>
                        <a:rPr lang="en-US" sz="1000"/>
                        <a:t> + 4 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mbria"/>
                        <a:buNone/>
                      </a:pPr>
                      <a:r>
                        <a:rPr lang="en-US" sz="1000"/>
                        <a:t>1 Elemento + Carro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8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/>
                        <a:t>A.12</a:t>
                      </a:r>
                      <a:r>
                        <a:rPr lang="en-US" sz="1000"/>
                        <a:t> – Equipo Testing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14/7</a:t>
                      </a:r>
                      <a:endParaRPr sz="10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mbria"/>
                        <a:buNone/>
                      </a:pPr>
                      <a:r>
                        <a:rPr lang="en-US" sz="1000"/>
                        <a:t>3 Elemento + Carro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CURRICULUM VITAE</a:t>
            </a:r>
            <a:endParaRPr/>
          </a:p>
        </p:txBody>
      </p:sp>
      <p:sp>
        <p:nvSpPr>
          <p:cNvPr id="440" name="Google Shape;440;p46"/>
          <p:cNvSpPr txBox="1"/>
          <p:nvPr>
            <p:ph idx="1" type="body"/>
          </p:nvPr>
        </p:nvSpPr>
        <p:spPr>
          <a:xfrm>
            <a:off x="468313" y="1268413"/>
            <a:ext cx="8229600" cy="525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900"/>
              <a:buChar char="🟔"/>
            </a:pPr>
            <a:r>
              <a:rPr i="1" lang="en-US" sz="1800">
                <a:solidFill>
                  <a:srgbClr val="0070C0"/>
                </a:solidFill>
              </a:rPr>
              <a:t>Director Geral: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Ndombo Serge Bertrand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Genie Industrial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Ingenieria Civil e gestion empresarial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i="1" lang="en-US" sz="1800">
                <a:solidFill>
                  <a:srgbClr val="0070C0"/>
                </a:solidFill>
              </a:rPr>
              <a:t>Dpto. Qualidade: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Jaime Sandoval Rincon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Ingeniero Industrial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Post-grado: Ingenieria de Calidad y del comportamiento.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i="1" lang="en-US" sz="1800">
                <a:solidFill>
                  <a:srgbClr val="0070C0"/>
                </a:solidFill>
              </a:rPr>
              <a:t>Dpto HSE: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Mateus Eugenio Chiveve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i="1" sz="18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Char char="🟔"/>
            </a:pPr>
            <a:r>
              <a:rPr i="1" lang="en-US" sz="1800">
                <a:solidFill>
                  <a:srgbClr val="0070C0"/>
                </a:solidFill>
              </a:rPr>
              <a:t>Dpto. Administrativo y financiero: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Valentina Mafuca Djembo Ndombo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rPr i="1" lang="en-US" sz="1800">
                <a:solidFill>
                  <a:srgbClr val="0070C0"/>
                </a:solidFill>
              </a:rPr>
              <a:t>- Comptabilidade empresarial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i="1" sz="18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i="1" sz="18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SzPts val="900"/>
              <a:buFont typeface="Noto Sans Symbols"/>
              <a:buNone/>
            </a:pPr>
            <a:r>
              <a:t/>
            </a:r>
            <a:endParaRPr i="1" sz="18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7"/>
          <p:cNvSpPr txBox="1"/>
          <p:nvPr>
            <p:ph type="title"/>
          </p:nvPr>
        </p:nvSpPr>
        <p:spPr>
          <a:xfrm>
            <a:off x="46754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CURRICULUM VITAE</a:t>
            </a:r>
            <a:endParaRPr/>
          </a:p>
        </p:txBody>
      </p:sp>
      <p:sp>
        <p:nvSpPr>
          <p:cNvPr id="446" name="Google Shape;446;p47"/>
          <p:cNvSpPr txBox="1"/>
          <p:nvPr>
            <p:ph idx="1" type="body"/>
          </p:nvPr>
        </p:nvSpPr>
        <p:spPr>
          <a:xfrm>
            <a:off x="179388" y="908050"/>
            <a:ext cx="8578850" cy="5949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Nom: </a:t>
            </a:r>
            <a:r>
              <a:rPr lang="en-US" sz="1100"/>
              <a:t>Ndombo Serge Bertrand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Nacionalidade : </a:t>
            </a:r>
            <a:r>
              <a:rPr lang="en-US" sz="1100"/>
              <a:t>Angolana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Data de Nacimento :  </a:t>
            </a:r>
            <a:r>
              <a:rPr lang="en-US" sz="1100"/>
              <a:t>19/09/1979 em Ponta –Negra (Rep.du Congo Brazzaville  )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Natural de : </a:t>
            </a:r>
            <a:r>
              <a:rPr lang="en-US" sz="1100"/>
              <a:t>Rep- do Congo Brazzaville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Estado Civil : </a:t>
            </a:r>
            <a:r>
              <a:rPr lang="en-US" sz="1100"/>
              <a:t>Casado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B.I. </a:t>
            </a:r>
            <a:r>
              <a:rPr lang="en-US" sz="1100"/>
              <a:t>000418728OE034.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Escolarização :  </a:t>
            </a:r>
            <a:r>
              <a:rPr lang="en-US" sz="1100"/>
              <a:t>( Republica do congo Brazzaville )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Habilitações Literrarias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1994-1996 :-Estudos Segundarios : </a:t>
            </a:r>
            <a:r>
              <a:rPr lang="en-US" sz="1100"/>
              <a:t>Diploma de Finalista na opção Tecnico </a:t>
            </a:r>
            <a:r>
              <a:rPr b="1" lang="en-US" sz="1100"/>
              <a:t>Professional ( E ) – Genie Industrial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1997-1999-Estudos Superiores : </a:t>
            </a:r>
            <a:r>
              <a:rPr lang="en-US" sz="1100"/>
              <a:t>Certificacdo de Aptidaã Profissional para o Ensino Tecnico ( </a:t>
            </a:r>
            <a:r>
              <a:rPr b="1" lang="en-US" sz="1100"/>
              <a:t>C.A.P.E.T </a:t>
            </a:r>
            <a:r>
              <a:rPr lang="en-US" sz="1100"/>
              <a:t>) em 3 anos na faculdade 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Formação Profissional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Especialidade : Ingenieria Civil  , Gestão Empresarial 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Font typeface="Noto Sans Symbols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Experiencia Profissional.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Encaregado de Obra  no Projecto  ROSA BOHR Total E&amp;P 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Encaregado  de Obra na Empresa  HELVI –construção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Director Tecnico    e  Emcaregado Geral das Obras  na Empresa LPF  na  construção Civil  projet ( Malongo Terminal ).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Director geral  da  E A T &amp; N.B.A.T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OUTRAS HABILITA</a:t>
            </a:r>
            <a:r>
              <a:rPr b="1" lang="en-US" sz="1100">
                <a:latin typeface="Calibri"/>
                <a:ea typeface="Calibri"/>
                <a:cs typeface="Calibri"/>
                <a:sym typeface="Calibri"/>
              </a:rPr>
              <a:t>ÇŌ</a:t>
            </a:r>
            <a:r>
              <a:rPr b="1" lang="en-US" sz="1100"/>
              <a:t>ES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Topôgrafo ,; Engenheiro-mecanico.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Divertimento :  </a:t>
            </a:r>
            <a:r>
              <a:rPr lang="en-US" sz="1100"/>
              <a:t>Actividade  Religiosa  - Leitura 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b="1"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LINGUAS FALADA  E ESCRITA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Portugues  :                   B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Frances  :                        B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Ingles  :                            B</a:t>
            </a:r>
            <a:endParaRPr sz="11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CURRICULUM VITAE</a:t>
            </a:r>
            <a:endParaRPr/>
          </a:p>
        </p:txBody>
      </p:sp>
      <p:sp>
        <p:nvSpPr>
          <p:cNvPr id="452" name="Google Shape;452;p48"/>
          <p:cNvSpPr txBox="1"/>
          <p:nvPr>
            <p:ph idx="1" type="body"/>
          </p:nvPr>
        </p:nvSpPr>
        <p:spPr>
          <a:xfrm>
            <a:off x="457200" y="1557338"/>
            <a:ext cx="8229600" cy="4751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550"/>
              <a:buFont typeface="Noto Sans Symbols"/>
              <a:buNone/>
            </a:pPr>
            <a:r>
              <a:rPr b="1" lang="en-US" sz="1100"/>
              <a:t>IDENTIDADE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NOM:  Jaime Sandoval Rincón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Data de nascimento : </a:t>
            </a:r>
            <a:r>
              <a:rPr lang="en-US" sz="1100"/>
              <a:t>27 Enero de 1963 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Natural de </a:t>
            </a:r>
            <a:r>
              <a:rPr lang="en-US" sz="1100"/>
              <a:t>: Colombia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Nacionalidade </a:t>
            </a:r>
            <a:r>
              <a:rPr lang="en-US" sz="1100"/>
              <a:t>: Colombiana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Estado civil : </a:t>
            </a:r>
            <a:r>
              <a:rPr lang="en-US" sz="1100"/>
              <a:t>Casado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Visto de trabalho: </a:t>
            </a:r>
            <a:r>
              <a:rPr lang="en-US" sz="1100"/>
              <a:t>000531563/SME/13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Profesión: </a:t>
            </a:r>
            <a:r>
              <a:rPr lang="en-US" sz="1100"/>
              <a:t>Ingeniero Industrial</a:t>
            </a:r>
            <a:endParaRPr b="1"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Post-grado: </a:t>
            </a:r>
            <a:r>
              <a:rPr lang="en-US" sz="1100"/>
              <a:t> Especializacion en Ingenieria de la Calidad y Comportamiento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Universidad Católica de Colombia</a:t>
            </a:r>
            <a:endParaRPr/>
          </a:p>
          <a:p>
            <a:pPr indent="0" lvl="0" marL="0" rtl="0" algn="l">
              <a:spcBef>
                <a:spcPts val="220"/>
              </a:spcBef>
              <a:spcAft>
                <a:spcPts val="0"/>
              </a:spcAft>
              <a:buSzPts val="550"/>
              <a:buFont typeface="Noto Sans Symbols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220"/>
              </a:spcBef>
              <a:spcAft>
                <a:spcPts val="0"/>
              </a:spcAft>
              <a:buSzPts val="550"/>
              <a:buFont typeface="Noto Sans Symbols"/>
              <a:buNone/>
            </a:pPr>
            <a:r>
              <a:rPr b="1" lang="en-US" sz="1100"/>
              <a:t>EXPERIENCIA PROFISSIONAL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Control de Calidad para materiales, TPYC – ANGOLA; obra: EPC – Facilities Castanha 1.  Cabinda - Angola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Control de Calidad, Acciona Energia; Construcción Termosolar 55MW  Badajoz - España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Control de Calidad, Applusnorcontrol SLU; Contrato: MAN 3240, (Cartagena)  Murcia – España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Control de Calidad, Applusnorcontrol SLU; Contrato Repsol YPF, Tarragona – España.-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Jefe de Calidad, Job Services Ingeniera E.U.; Contrato: Ecopetrol S.A.  Bloque sur - Colombia 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Inspector  END Nivel II, PM, MT. Tuboscope Vetco International; Contrato: Ecopetrol Colombia 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LINGUAS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Portuguesa     Intermedio.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Ingles:               Intermedio.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Español: 	         Lengua  nativa</a:t>
            </a:r>
            <a:endParaRPr sz="1100"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9"/>
          <p:cNvSpPr txBox="1"/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CURRICULUM VITAE</a:t>
            </a:r>
            <a:endParaRPr/>
          </a:p>
        </p:txBody>
      </p:sp>
      <p:sp>
        <p:nvSpPr>
          <p:cNvPr id="458" name="Google Shape;458;p4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IDENTIDADE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NOM: </a:t>
            </a:r>
            <a:r>
              <a:rPr lang="en-US" sz="1100"/>
              <a:t>Mateus  Eugenio Chiveve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Data de nascimento : </a:t>
            </a:r>
            <a:r>
              <a:rPr lang="en-US" sz="1100"/>
              <a:t>16 de Agosto de 1975 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Natural de </a:t>
            </a:r>
            <a:r>
              <a:rPr lang="en-US" sz="1100"/>
              <a:t>: Buco-Zau.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Nacionalidade </a:t>
            </a:r>
            <a:r>
              <a:rPr lang="en-US" sz="1100"/>
              <a:t>: Angolana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Estado civil : </a:t>
            </a:r>
            <a:r>
              <a:rPr lang="en-US" sz="1100"/>
              <a:t>Solteiro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B.I : </a:t>
            </a:r>
            <a:r>
              <a:rPr lang="en-US" sz="1100"/>
              <a:t>002845854CA030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Habilitacoes Literarias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Introducao da Administracao  Tecnico informatica  ( INAMP ).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Tecnico Superior em  Ciencias Educativa  ( ISCED )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Introdução da Gestão (I.R.G.E).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 Linçenciado em R-H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EXPERIENCIA PROFISSIONAL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Chefe de administracao e tecnico  Informatico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Inspector  de Gestão administrativa  no Mapess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Chefe  d’administracao e recurssos humanos   EAT  &amp; N.B.A.T.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LINGUAS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Portuguesa  - Falada e escrito.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Ingles: -            Falada e escrito.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Frances –        Nocoes Basicos 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CURRICULUM VITAE</a:t>
            </a:r>
            <a:endParaRPr/>
          </a:p>
        </p:txBody>
      </p:sp>
      <p:sp>
        <p:nvSpPr>
          <p:cNvPr id="464" name="Google Shape;464;p5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IDENTIDADE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NOM:Valentina  Mafuca Djembo Ndombo</a:t>
            </a:r>
            <a:r>
              <a:rPr lang="en-US" sz="1100"/>
              <a:t>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Data de nascimento : </a:t>
            </a:r>
            <a:r>
              <a:rPr lang="en-US" sz="1100"/>
              <a:t>10 de Julho  de 1980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Natural de </a:t>
            </a:r>
            <a:r>
              <a:rPr lang="en-US" sz="1100"/>
              <a:t>: Landana.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Nacionalidade </a:t>
            </a:r>
            <a:r>
              <a:rPr lang="en-US" sz="1100"/>
              <a:t>: Angolana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Estado civil : </a:t>
            </a:r>
            <a:r>
              <a:rPr lang="en-US" sz="1100"/>
              <a:t>CASADA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B.I : 000157101CA033</a:t>
            </a:r>
            <a:endParaRPr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Habilitacoes Literarias :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Comptabilidade   Empresarial 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Gestão   e  Marketing 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Curso  avancado de expertisa  em sistema    marketing  ( Excel – Word)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EXPERIENCIA PROFISSIONAL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Subgerente  Durante 5 Anos  no surper mercado. De luanda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Chefe de seccao Marketing e financas  na empresa   Impor-Expor De produto Alimentar durante 3 Anos 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Chefe do departemento  da comtabilidade  e financas  E AT &amp; N.B.A.T   ha  6 Anos 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b="1" lang="en-US" sz="1100"/>
              <a:t> LINGUAS 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b="1" sz="1100"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Portuguesa  - Falada e escrito.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Ingles: -            Falada e escrito.</a:t>
            </a:r>
            <a:endParaRPr/>
          </a:p>
          <a:p>
            <a:pPr indent="-342900" lvl="0" marL="342900" rtl="0" algn="l">
              <a:spcBef>
                <a:spcPts val="220"/>
              </a:spcBef>
              <a:spcAft>
                <a:spcPts val="0"/>
              </a:spcAft>
              <a:buSzPts val="550"/>
              <a:buChar char="🟔"/>
            </a:pPr>
            <a:r>
              <a:rPr lang="en-US" sz="1100"/>
              <a:t>Frances –        Falada e escrita .</a:t>
            </a:r>
            <a:endParaRPr/>
          </a:p>
          <a:p>
            <a:pPr indent="-307975" lvl="0" marL="342900" rtl="0" algn="l">
              <a:spcBef>
                <a:spcPts val="220"/>
              </a:spcBef>
              <a:spcAft>
                <a:spcPts val="0"/>
              </a:spcAft>
              <a:buSzPts val="55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Nossas Instalacoes </a:t>
            </a:r>
            <a:endParaRPr/>
          </a:p>
        </p:txBody>
      </p:sp>
      <p:pic>
        <p:nvPicPr>
          <p:cNvPr descr="C:\Documents and Settings\Angola\My Documents\My Pictures\Pictures 1 159.jpg" id="470" name="Google Shape;470;p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1557338"/>
            <a:ext cx="4075112" cy="3055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Angola\My Documents\My Pictures\Pictures 1 166.jpg" id="471" name="Google Shape;47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6825" y="1557338"/>
            <a:ext cx="3671888" cy="307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Officina da mecanica </a:t>
            </a:r>
            <a:endParaRPr/>
          </a:p>
        </p:txBody>
      </p:sp>
      <p:pic>
        <p:nvPicPr>
          <p:cNvPr descr="C:\Documents and Settings\Angola\My Documents\My Pictures\Pictures 1 162.jpg" id="477" name="Google Shape;477;p5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773238"/>
            <a:ext cx="3665538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Angola\My Documents\My Pictures\Pictures 1 164.jpg" id="478" name="Google Shape;478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7063" y="1773238"/>
            <a:ext cx="4022725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Officina da soldadura </a:t>
            </a:r>
            <a:endParaRPr/>
          </a:p>
        </p:txBody>
      </p:sp>
      <p:pic>
        <p:nvPicPr>
          <p:cNvPr descr="C:\Documents and Settings\Angola\My Documents\My Pictures\Pictures 1 163.jpg" id="484" name="Google Shape;484;p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163" y="1600200"/>
            <a:ext cx="603567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OPERACAO DE CARGA</a:t>
            </a:r>
            <a:endParaRPr/>
          </a:p>
        </p:txBody>
      </p:sp>
      <p:pic>
        <p:nvPicPr>
          <p:cNvPr id="490" name="Google Shape;490;p5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950" y="1773238"/>
            <a:ext cx="7446963" cy="4103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Os Nossos escritorios </a:t>
            </a:r>
            <a:endParaRPr/>
          </a:p>
        </p:txBody>
      </p:sp>
      <p:pic>
        <p:nvPicPr>
          <p:cNvPr descr="C:\Documents and Settings\Angola\My Documents\My Pictures\Pictures 1 160.jpg" id="496" name="Google Shape;496;p5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700213"/>
            <a:ext cx="4313238" cy="323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Angola\My Documents\My Pictures\Pictures 1 169.jpg" id="497" name="Google Shape;497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3" y="1700213"/>
            <a:ext cx="3865562" cy="3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Os Nossos escritorios </a:t>
            </a:r>
            <a:endParaRPr/>
          </a:p>
        </p:txBody>
      </p:sp>
      <p:pic>
        <p:nvPicPr>
          <p:cNvPr descr="C:\Documents and Settings\Angola\My Documents\My Pictures\Pictures 1 173.jpg" id="503" name="Google Shape;503;p5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628775"/>
            <a:ext cx="4321175" cy="3384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Angola\My Documents\My Pictures\Pictures 1 170.jpg" id="504" name="Google Shape;504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9338" y="1628775"/>
            <a:ext cx="4105275" cy="338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Os Nossos escritorios </a:t>
            </a:r>
            <a:endParaRPr/>
          </a:p>
        </p:txBody>
      </p:sp>
      <p:pic>
        <p:nvPicPr>
          <p:cNvPr descr="C:\Documents and Settings\Angola\My Documents\My Pictures\Pictures 1 161.jpg" id="511" name="Google Shape;511;p5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1773238"/>
            <a:ext cx="4032250" cy="3776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Angola\My Documents\My Music\My Pictures\Pictures 1 426.jpg" id="512" name="Google Shape;512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3438" y="1773238"/>
            <a:ext cx="4286250" cy="3779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ORGANIGRAMA </a:t>
            </a:r>
            <a:endParaRPr/>
          </a:p>
        </p:txBody>
      </p:sp>
      <p:grpSp>
        <p:nvGrpSpPr>
          <p:cNvPr id="518" name="Google Shape;518;p58"/>
          <p:cNvGrpSpPr/>
          <p:nvPr/>
        </p:nvGrpSpPr>
        <p:grpSpPr>
          <a:xfrm>
            <a:off x="395288" y="1773238"/>
            <a:ext cx="8351837" cy="3963987"/>
            <a:chOff x="849" y="2242"/>
            <a:chExt cx="14874" cy="6896"/>
          </a:xfrm>
        </p:grpSpPr>
        <p:grpSp>
          <p:nvGrpSpPr>
            <p:cNvPr id="519" name="Google Shape;519;p58"/>
            <p:cNvGrpSpPr/>
            <p:nvPr/>
          </p:nvGrpSpPr>
          <p:grpSpPr>
            <a:xfrm>
              <a:off x="849" y="3049"/>
              <a:ext cx="14874" cy="6089"/>
              <a:chOff x="1101" y="1201"/>
              <a:chExt cx="14874" cy="6089"/>
            </a:xfrm>
          </p:grpSpPr>
          <p:cxnSp>
            <p:nvCxnSpPr>
              <p:cNvPr id="520" name="Google Shape;520;p58"/>
              <p:cNvCxnSpPr/>
              <p:nvPr/>
            </p:nvCxnSpPr>
            <p:spPr>
              <a:xfrm>
                <a:off x="14823" y="3061"/>
                <a:ext cx="0" cy="551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521" name="Google Shape;521;p58"/>
              <p:cNvGrpSpPr/>
              <p:nvPr/>
            </p:nvGrpSpPr>
            <p:grpSpPr>
              <a:xfrm>
                <a:off x="1101" y="1201"/>
                <a:ext cx="14874" cy="6089"/>
                <a:chOff x="1101" y="1201"/>
                <a:chExt cx="14874" cy="6089"/>
              </a:xfrm>
            </p:grpSpPr>
            <p:sp>
              <p:nvSpPr>
                <p:cNvPr id="522" name="Google Shape;522;p58"/>
                <p:cNvSpPr txBox="1"/>
                <p:nvPr/>
              </p:nvSpPr>
              <p:spPr>
                <a:xfrm>
                  <a:off x="6252" y="1201"/>
                  <a:ext cx="2051" cy="408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COMITE TECNICO</a:t>
                  </a:r>
                  <a:endParaRPr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23" name="Google Shape;523;p58"/>
                <p:cNvCxnSpPr/>
                <p:nvPr/>
              </p:nvCxnSpPr>
              <p:spPr>
                <a:xfrm>
                  <a:off x="7281" y="1621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4" name="Google Shape;524;p58"/>
                <p:cNvCxnSpPr/>
                <p:nvPr/>
              </p:nvCxnSpPr>
              <p:spPr>
                <a:xfrm>
                  <a:off x="2128" y="2167"/>
                  <a:ext cx="9808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5" name="Google Shape;525;p58"/>
                <p:cNvCxnSpPr/>
                <p:nvPr/>
              </p:nvCxnSpPr>
              <p:spPr>
                <a:xfrm>
                  <a:off x="2128" y="2167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6" name="Google Shape;526;p58"/>
                <p:cNvCxnSpPr/>
                <p:nvPr/>
              </p:nvCxnSpPr>
              <p:spPr>
                <a:xfrm>
                  <a:off x="11964" y="2172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27" name="Google Shape;527;p58"/>
                <p:cNvSpPr txBox="1"/>
                <p:nvPr/>
              </p:nvSpPr>
              <p:spPr>
                <a:xfrm>
                  <a:off x="1101" y="2722"/>
                  <a:ext cx="2050" cy="682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5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ADMINISTRAÇÃO E FINANÇAS</a:t>
                  </a:r>
                  <a:endParaRPr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28" name="Google Shape;528;p58"/>
                <p:cNvCxnSpPr/>
                <p:nvPr/>
              </p:nvCxnSpPr>
              <p:spPr>
                <a:xfrm>
                  <a:off x="4859" y="2172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29" name="Google Shape;529;p58"/>
                <p:cNvSpPr txBox="1"/>
                <p:nvPr/>
              </p:nvSpPr>
              <p:spPr>
                <a:xfrm>
                  <a:off x="3863" y="2723"/>
                  <a:ext cx="2051" cy="687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RECURSOS HUMANO 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0" name="Google Shape;530;p58"/>
                <p:cNvCxnSpPr/>
                <p:nvPr/>
              </p:nvCxnSpPr>
              <p:spPr>
                <a:xfrm>
                  <a:off x="7970" y="2167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31" name="Google Shape;531;p58"/>
                <p:cNvSpPr txBox="1"/>
                <p:nvPr/>
              </p:nvSpPr>
              <p:spPr>
                <a:xfrm>
                  <a:off x="6948" y="2719"/>
                  <a:ext cx="2050" cy="685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5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HSE (DEP. DE SEGURANÇA) </a:t>
                  </a:r>
                  <a:endParaRPr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" name="Google Shape;532;p58"/>
                <p:cNvSpPr txBox="1"/>
                <p:nvPr/>
              </p:nvSpPr>
              <p:spPr>
                <a:xfrm>
                  <a:off x="10895" y="2723"/>
                  <a:ext cx="2388" cy="593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SUPERVISOR –Geral  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3" name="Google Shape;533;p58"/>
                <p:cNvCxnSpPr/>
                <p:nvPr/>
              </p:nvCxnSpPr>
              <p:spPr>
                <a:xfrm>
                  <a:off x="12258" y="3283"/>
                  <a:ext cx="0" cy="36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4" name="Google Shape;534;p58"/>
                <p:cNvCxnSpPr/>
                <p:nvPr/>
              </p:nvCxnSpPr>
              <p:spPr>
                <a:xfrm rot="10800000">
                  <a:off x="9980" y="3070"/>
                  <a:ext cx="915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5" name="Google Shape;535;p58"/>
                <p:cNvCxnSpPr/>
                <p:nvPr/>
              </p:nvCxnSpPr>
              <p:spPr>
                <a:xfrm>
                  <a:off x="9980" y="3071"/>
                  <a:ext cx="0" cy="55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36" name="Google Shape;536;p58"/>
                <p:cNvSpPr txBox="1"/>
                <p:nvPr/>
              </p:nvSpPr>
              <p:spPr>
                <a:xfrm>
                  <a:off x="8956" y="3636"/>
                  <a:ext cx="2051" cy="849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 ENCARREGADO DA OBRA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" name="Google Shape;537;p58"/>
                <p:cNvSpPr txBox="1"/>
                <p:nvPr/>
              </p:nvSpPr>
              <p:spPr>
                <a:xfrm>
                  <a:off x="11361" y="3625"/>
                  <a:ext cx="2019" cy="713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 </a:t>
                  </a:r>
                  <a:r>
                    <a:rPr lang="en-US" sz="105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COORDENADOR</a:t>
                  </a: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DAS OPERAÇÕES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8" name="Google Shape;538;p58"/>
                <p:cNvCxnSpPr>
                  <a:endCxn id="532" idx="3"/>
                </p:cNvCxnSpPr>
                <p:nvPr/>
              </p:nvCxnSpPr>
              <p:spPr>
                <a:xfrm rot="10800000">
                  <a:off x="13283" y="3020"/>
                  <a:ext cx="15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39" name="Google Shape;539;p58"/>
                <p:cNvSpPr txBox="1"/>
                <p:nvPr/>
              </p:nvSpPr>
              <p:spPr>
                <a:xfrm>
                  <a:off x="13896" y="3612"/>
                  <a:ext cx="2051" cy="687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SUP.EXECUTIVO 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0" name="Google Shape;540;p58"/>
                <p:cNvSpPr txBox="1"/>
                <p:nvPr/>
              </p:nvSpPr>
              <p:spPr>
                <a:xfrm>
                  <a:off x="8924" y="4863"/>
                  <a:ext cx="2051" cy="791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CHEFE DE EQUIPA 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Google Shape;541;p58"/>
                <p:cNvSpPr txBox="1"/>
                <p:nvPr/>
              </p:nvSpPr>
              <p:spPr>
                <a:xfrm>
                  <a:off x="13924" y="4860"/>
                  <a:ext cx="2051" cy="94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9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SEC. DE OBRAS ELÉCTRICA E MECÂNICA</a:t>
                  </a:r>
                  <a:endParaRPr sz="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42" name="Google Shape;542;p58"/>
                <p:cNvCxnSpPr/>
                <p:nvPr/>
              </p:nvCxnSpPr>
              <p:spPr>
                <a:xfrm>
                  <a:off x="12387" y="4339"/>
                  <a:ext cx="0" cy="29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43" name="Google Shape;543;p58"/>
                <p:cNvSpPr txBox="1"/>
                <p:nvPr/>
              </p:nvSpPr>
              <p:spPr>
                <a:xfrm>
                  <a:off x="1101" y="4485"/>
                  <a:ext cx="2051" cy="687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ARMAZÉM 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44" name="Google Shape;544;p58"/>
                <p:cNvCxnSpPr/>
                <p:nvPr/>
              </p:nvCxnSpPr>
              <p:spPr>
                <a:xfrm flipH="1">
                  <a:off x="2127" y="3448"/>
                  <a:ext cx="1" cy="103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5" name="Google Shape;545;p58"/>
                <p:cNvCxnSpPr>
                  <a:stCxn id="540" idx="2"/>
                </p:cNvCxnSpPr>
                <p:nvPr/>
              </p:nvCxnSpPr>
              <p:spPr>
                <a:xfrm>
                  <a:off x="9950" y="5654"/>
                  <a:ext cx="0" cy="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6" name="Google Shape;546;p58"/>
                <p:cNvCxnSpPr/>
                <p:nvPr/>
              </p:nvCxnSpPr>
              <p:spPr>
                <a:xfrm rot="10800000">
                  <a:off x="7001" y="6030"/>
                  <a:ext cx="5514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7" name="Google Shape;547;p58"/>
                <p:cNvCxnSpPr/>
                <p:nvPr/>
              </p:nvCxnSpPr>
              <p:spPr>
                <a:xfrm>
                  <a:off x="7001" y="6030"/>
                  <a:ext cx="0" cy="32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8" name="Google Shape;548;p58"/>
                <p:cNvCxnSpPr/>
                <p:nvPr/>
              </p:nvCxnSpPr>
              <p:spPr>
                <a:xfrm flipH="1">
                  <a:off x="9180" y="6030"/>
                  <a:ext cx="1" cy="32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9" name="Google Shape;549;p58"/>
                <p:cNvCxnSpPr/>
                <p:nvPr/>
              </p:nvCxnSpPr>
              <p:spPr>
                <a:xfrm>
                  <a:off x="10591" y="6030"/>
                  <a:ext cx="0" cy="32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0" name="Google Shape;550;p58"/>
                <p:cNvCxnSpPr/>
                <p:nvPr/>
              </p:nvCxnSpPr>
              <p:spPr>
                <a:xfrm>
                  <a:off x="12515" y="6030"/>
                  <a:ext cx="0" cy="321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FF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551" name="Google Shape;551;p58"/>
                <p:cNvSpPr txBox="1"/>
                <p:nvPr/>
              </p:nvSpPr>
              <p:spPr>
                <a:xfrm>
                  <a:off x="6102" y="6385"/>
                  <a:ext cx="1540" cy="905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Sector Soldaduras</a:t>
                  </a:r>
                  <a:r>
                    <a:rPr lang="en-US" sz="10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endParaRPr sz="1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indent="0" lvl="0" marL="0" marR="0" rtl="0" algn="l"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" name="Google Shape;552;p58"/>
                <p:cNvSpPr txBox="1"/>
                <p:nvPr/>
              </p:nvSpPr>
              <p:spPr>
                <a:xfrm>
                  <a:off x="8282" y="6385"/>
                  <a:ext cx="1504" cy="898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Esquisas &amp; Tubaria </a:t>
                  </a:r>
                  <a:endParaRPr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" name="Google Shape;553;p58"/>
                <p:cNvSpPr txBox="1"/>
                <p:nvPr/>
              </p:nvSpPr>
              <p:spPr>
                <a:xfrm>
                  <a:off x="10078" y="6385"/>
                  <a:ext cx="1376" cy="905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Servicos Geral</a:t>
                  </a:r>
                  <a:endParaRPr sz="1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4" name="Google Shape;554;p58"/>
                <p:cNvSpPr txBox="1"/>
                <p:nvPr/>
              </p:nvSpPr>
              <p:spPr>
                <a:xfrm>
                  <a:off x="11745" y="6385"/>
                  <a:ext cx="1667" cy="904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Dep. Dos Transporte</a:t>
                  </a:r>
                  <a:endParaRPr sz="1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555" name="Google Shape;555;p58"/>
            <p:cNvSpPr txBox="1"/>
            <p:nvPr/>
          </p:nvSpPr>
          <p:spPr>
            <a:xfrm>
              <a:off x="6000" y="2242"/>
              <a:ext cx="2050" cy="436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DIRECTOR</a:t>
              </a: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GERAL</a:t>
              </a:r>
              <a:endParaRPr/>
            </a:p>
            <a:p>
              <a:pPr indent="0" lvl="0" marL="0" marR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56" name="Google Shape;556;p58"/>
            <p:cNvCxnSpPr/>
            <p:nvPr/>
          </p:nvCxnSpPr>
          <p:spPr>
            <a:xfrm>
              <a:off x="7029" y="2676"/>
              <a:ext cx="0" cy="373"/>
            </a:xfrm>
            <a:prstGeom prst="straightConnector1">
              <a:avLst/>
            </a:prstGeom>
            <a:noFill/>
            <a:ln cap="flat" cmpd="sng" w="9525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57" name="Google Shape;557;p58"/>
          <p:cNvCxnSpPr/>
          <p:nvPr/>
        </p:nvCxnSpPr>
        <p:spPr>
          <a:xfrm>
            <a:off x="3862388" y="2133600"/>
            <a:ext cx="854075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8" name="Google Shape;558;p58"/>
          <p:cNvSpPr txBox="1"/>
          <p:nvPr/>
        </p:nvSpPr>
        <p:spPr>
          <a:xfrm>
            <a:off x="4716463" y="1989138"/>
            <a:ext cx="1150937" cy="2000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DPTO. QUALITY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9" name="Google Shape;559;p58"/>
          <p:cNvCxnSpPr>
            <a:stCxn id="540" idx="0"/>
          </p:cNvCxnSpPr>
          <p:nvPr/>
        </p:nvCxnSpPr>
        <p:spPr>
          <a:xfrm rot="-5400000">
            <a:off x="5987622" y="3597677"/>
            <a:ext cx="120600" cy="1368300"/>
          </a:xfrm>
          <a:prstGeom prst="bentConnector2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0" name="Google Shape;560;p58"/>
          <p:cNvCxnSpPr>
            <a:stCxn id="541" idx="0"/>
          </p:cNvCxnSpPr>
          <p:nvPr/>
        </p:nvCxnSpPr>
        <p:spPr>
          <a:xfrm flipH="1" rot="5400000">
            <a:off x="7392651" y="3561752"/>
            <a:ext cx="119100" cy="1438200"/>
          </a:xfrm>
          <a:prstGeom prst="bentConnector2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9"/>
          <p:cNvSpPr/>
          <p:nvPr/>
        </p:nvSpPr>
        <p:spPr>
          <a:xfrm>
            <a:off x="903288" y="1349375"/>
            <a:ext cx="6908800" cy="49593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Libre Baskerville"/>
              </a:rPr>
              <a:t> </a:t>
            </a:r>
          </a:p>
        </p:txBody>
      </p:sp>
      <p:sp>
        <p:nvSpPr>
          <p:cNvPr id="566" name="Google Shape;566;p59"/>
          <p:cNvSpPr txBox="1"/>
          <p:nvPr/>
        </p:nvSpPr>
        <p:spPr>
          <a:xfrm>
            <a:off x="323850" y="2133600"/>
            <a:ext cx="3600450" cy="28797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Avenida da fronteira de yema     (fortaleza-NGoio )</a:t>
            </a:r>
            <a:endParaRPr b="1" sz="1400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Zona E 02 Cabinda Tel: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945 943 441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916 -456-434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Nº Contribuinte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5000171328</a:t>
            </a:r>
            <a:endParaRPr b="1" sz="1400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eat.bertrand2013@hotmail.com</a:t>
            </a:r>
            <a:endParaRPr/>
          </a:p>
        </p:txBody>
      </p:sp>
      <p:sp>
        <p:nvSpPr>
          <p:cNvPr id="567" name="Google Shape;567;p59"/>
          <p:cNvSpPr txBox="1"/>
          <p:nvPr/>
        </p:nvSpPr>
        <p:spPr>
          <a:xfrm>
            <a:off x="5292724" y="2492375"/>
            <a:ext cx="3636993" cy="20161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59"/>
          <p:cNvSpPr/>
          <p:nvPr/>
        </p:nvSpPr>
        <p:spPr>
          <a:xfrm>
            <a:off x="250825" y="4965700"/>
            <a:ext cx="8497888" cy="1201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 nossa razäo de ser está nas vossas mäos: trabalhar é a saúde; trabalhar é a vida ; trabalhar é alegria de todos nós, a nossa força de viver e de concretisar.</a:t>
            </a:r>
            <a:endParaRPr/>
          </a:p>
        </p:txBody>
      </p:sp>
      <p:sp>
        <p:nvSpPr>
          <p:cNvPr id="569" name="Google Shape;569;p59"/>
          <p:cNvSpPr/>
          <p:nvPr/>
        </p:nvSpPr>
        <p:spPr>
          <a:xfrm>
            <a:off x="3786182" y="428604"/>
            <a:ext cx="1008063" cy="60166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 Black"/>
              </a:rPr>
              <a:t>N.B.A.T</a:t>
            </a:r>
          </a:p>
        </p:txBody>
      </p:sp>
      <p:pic>
        <p:nvPicPr>
          <p:cNvPr descr="MP00646_" id="570" name="Google Shape;57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4000496" y="571480"/>
            <a:ext cx="531813" cy="4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9"/>
          <p:cNvSpPr/>
          <p:nvPr/>
        </p:nvSpPr>
        <p:spPr>
          <a:xfrm>
            <a:off x="2411413" y="1557338"/>
            <a:ext cx="3960812" cy="3857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Arial Black"/>
              </a:rPr>
              <a:t>NDOMBO BERTRAND-ASSISTENCIA TECNICA, LDA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lcome">
  <a:themeElements>
    <a:clrScheme name="Welcome">
      <a:dk1>
        <a:srgbClr val="000000"/>
      </a:dk1>
      <a:lt1>
        <a:srgbClr val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NDOMBO BERTRAND</dc:creator>
</cp:coreProperties>
</file>